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773" r:id="rId2"/>
  </p:sldMasterIdLst>
  <p:notesMasterIdLst>
    <p:notesMasterId r:id="rId84"/>
  </p:notesMasterIdLst>
  <p:handoutMasterIdLst>
    <p:handoutMasterId r:id="rId85"/>
  </p:handoutMasterIdLst>
  <p:sldIdLst>
    <p:sldId id="524" r:id="rId3"/>
    <p:sldId id="544" r:id="rId4"/>
    <p:sldId id="539" r:id="rId5"/>
    <p:sldId id="472" r:id="rId6"/>
    <p:sldId id="474" r:id="rId7"/>
    <p:sldId id="540" r:id="rId8"/>
    <p:sldId id="810" r:id="rId9"/>
    <p:sldId id="830" r:id="rId10"/>
    <p:sldId id="812" r:id="rId11"/>
    <p:sldId id="493" r:id="rId12"/>
    <p:sldId id="811" r:id="rId13"/>
    <p:sldId id="806" r:id="rId14"/>
    <p:sldId id="801" r:id="rId15"/>
    <p:sldId id="541" r:id="rId16"/>
    <p:sldId id="808" r:id="rId17"/>
    <p:sldId id="483" r:id="rId18"/>
    <p:sldId id="832" r:id="rId19"/>
    <p:sldId id="833" r:id="rId20"/>
    <p:sldId id="834" r:id="rId21"/>
    <p:sldId id="835" r:id="rId22"/>
    <p:sldId id="836" r:id="rId23"/>
    <p:sldId id="507" r:id="rId24"/>
    <p:sldId id="495" r:id="rId25"/>
    <p:sldId id="838" r:id="rId26"/>
    <p:sldId id="837" r:id="rId27"/>
    <p:sldId id="545" r:id="rId28"/>
    <p:sldId id="527" r:id="rId29"/>
    <p:sldId id="518" r:id="rId30"/>
    <p:sldId id="842" r:id="rId31"/>
    <p:sldId id="843" r:id="rId32"/>
    <p:sldId id="839" r:id="rId33"/>
    <p:sldId id="840" r:id="rId34"/>
    <p:sldId id="841" r:id="rId35"/>
    <p:sldId id="800" r:id="rId36"/>
    <p:sldId id="802" r:id="rId37"/>
    <p:sldId id="803" r:id="rId38"/>
    <p:sldId id="550" r:id="rId39"/>
    <p:sldId id="551" r:id="rId40"/>
    <p:sldId id="552" r:id="rId41"/>
    <p:sldId id="528" r:id="rId42"/>
    <p:sldId id="477" r:id="rId43"/>
    <p:sldId id="508" r:id="rId44"/>
    <p:sldId id="509" r:id="rId45"/>
    <p:sldId id="510" r:id="rId46"/>
    <p:sldId id="481" r:id="rId47"/>
    <p:sldId id="422" r:id="rId48"/>
    <p:sldId id="504" r:id="rId49"/>
    <p:sldId id="505" r:id="rId50"/>
    <p:sldId id="522" r:id="rId51"/>
    <p:sldId id="519" r:id="rId52"/>
    <p:sldId id="501" r:id="rId53"/>
    <p:sldId id="543" r:id="rId54"/>
    <p:sldId id="482" r:id="rId55"/>
    <p:sldId id="683" r:id="rId56"/>
    <p:sldId id="531" r:id="rId57"/>
    <p:sldId id="532" r:id="rId58"/>
    <p:sldId id="686" r:id="rId59"/>
    <p:sldId id="809" r:id="rId60"/>
    <p:sldId id="536" r:id="rId61"/>
    <p:sldId id="538" r:id="rId62"/>
    <p:sldId id="844" r:id="rId63"/>
    <p:sldId id="816" r:id="rId64"/>
    <p:sldId id="815" r:id="rId65"/>
    <p:sldId id="813" r:id="rId66"/>
    <p:sldId id="829" r:id="rId67"/>
    <p:sldId id="828" r:id="rId68"/>
    <p:sldId id="826" r:id="rId69"/>
    <p:sldId id="817" r:id="rId70"/>
    <p:sldId id="821" r:id="rId71"/>
    <p:sldId id="827" r:id="rId72"/>
    <p:sldId id="818" r:id="rId73"/>
    <p:sldId id="820" r:id="rId74"/>
    <p:sldId id="819" r:id="rId75"/>
    <p:sldId id="499" r:id="rId76"/>
    <p:sldId id="513" r:id="rId77"/>
    <p:sldId id="523" r:id="rId78"/>
    <p:sldId id="514" r:id="rId79"/>
    <p:sldId id="521" r:id="rId80"/>
    <p:sldId id="520" r:id="rId81"/>
    <p:sldId id="530" r:id="rId82"/>
    <p:sldId id="489" r:id="rId8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i Sin Lee" initials="HSL" lastIdx="1" clrIdx="0">
    <p:extLst>
      <p:ext uri="{19B8F6BF-5375-455C-9EA6-DF929625EA0E}">
        <p15:presenceInfo xmlns:p15="http://schemas.microsoft.com/office/powerpoint/2012/main" xmlns="" userId="0b896eb3f54297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363D43"/>
    <a:srgbClr val="819EBF"/>
    <a:srgbClr val="109899"/>
    <a:srgbClr val="36A83B"/>
    <a:srgbClr val="2591E6"/>
    <a:srgbClr val="0C4DA9"/>
    <a:srgbClr val="576A7F"/>
    <a:srgbClr val="385E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970" autoAdjust="0"/>
    <p:restoredTop sz="96374" autoAdjust="0"/>
  </p:normalViewPr>
  <p:slideViewPr>
    <p:cSldViewPr>
      <p:cViewPr varScale="1">
        <p:scale>
          <a:sx n="132" d="100"/>
          <a:sy n="132" d="100"/>
        </p:scale>
        <p:origin x="-388" y="-60"/>
      </p:cViewPr>
      <p:guideLst>
        <p:guide orient="horz" pos="18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10" d="100"/>
        <a:sy n="21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976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43E548DF-AC5E-4022-BE16-D4AD53349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75637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14341" name="Notes Placeholder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F29A49EE-451A-41AB-AFFC-99B2EFD15E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89208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xmundi.com/singapore/demographics_profile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635EC5-9996-46D3-8E70-79C8E105DADF}" type="slidenum">
              <a:rPr lang="en-US" altLang="en-US" smtClean="0"/>
              <a:pPr>
                <a:buFont typeface="Arial" panose="020B0604020202020204" pitchFamily="34" charset="0"/>
                <a:buChar char="•"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7434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358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0FB41B7E-C8F4-4644-9403-4816F11DB99B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40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3006595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450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CDCE96C-2F4F-4D94-BD6B-995C12A13E27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47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1167802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501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D2CBD06-1509-43D7-90C4-03D765197E9D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51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1953009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522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1BAD43DF-2291-435D-ADE4-34F6A4A3E37B}" type="slidenum">
              <a:rPr lang="en-US" altLang="en-US" smtClean="0"/>
              <a:pPr>
                <a:buFont typeface="Arial" panose="020B0604020202020204" pitchFamily="34" charset="0"/>
                <a:buChar char="•"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23526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5427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14B03C8-5D58-4411-B742-EC2D287DB0E0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53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2468224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573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5DAC10AF-D88F-4ED1-96AB-E88B99E9A3AD}" type="slidenum">
              <a:rPr lang="en-US" altLang="en-US" smtClean="0"/>
              <a:pPr>
                <a:buFont typeface="Arial" panose="020B0604020202020204" pitchFamily="34" charset="0"/>
                <a:buChar char="•"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6164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634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0745675-86AD-4B3A-8843-DEFD741F792C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64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677515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634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0745675-86AD-4B3A-8843-DEFD741F792C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65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677515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634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0745675-86AD-4B3A-8843-DEFD741F792C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66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677515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634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0745675-86AD-4B3A-8843-DEFD741F792C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67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67751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r>
              <a:rPr lang="en-SG" dirty="0">
                <a:hlinkClick r:id="rId3"/>
              </a:rPr>
              <a:t>https://www.indexmundi.com/singapore/demographics_profile.html</a:t>
            </a:r>
            <a:endParaRPr lang="en-SG" altLang="en-US" dirty="0"/>
          </a:p>
        </p:txBody>
      </p:sp>
      <p:sp>
        <p:nvSpPr>
          <p:cNvPr id="2355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9A389417-062C-4CBF-8D45-D2F5BF2C1693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5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2480042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634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0745675-86AD-4B3A-8843-DEFD741F792C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68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677515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SG" altLang="en-US"/>
          </a:p>
        </p:txBody>
      </p:sp>
      <p:sp>
        <p:nvSpPr>
          <p:cNvPr id="634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0745675-86AD-4B3A-8843-DEFD741F792C}" type="slidenum">
              <a:rPr lang="en-JM" altLang="en-US" smtClean="0"/>
              <a:pPr>
                <a:buFont typeface="Arial" panose="020B0604020202020204" pitchFamily="34" charset="0"/>
                <a:buChar char="•"/>
              </a:pPr>
              <a:t>70</a:t>
            </a:fld>
            <a:endParaRPr lang="en-JM" altLang="en-US"/>
          </a:p>
        </p:txBody>
      </p:sp>
    </p:spTree>
    <p:extLst>
      <p:ext uri="{BB962C8B-B14F-4D97-AF65-F5344CB8AC3E}">
        <p14:creationId xmlns:p14="http://schemas.microsoft.com/office/powerpoint/2010/main" xmlns="" val="67751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26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169C4-4DD0-2948-BAEE-3FD7299CB5E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8051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169C4-4DD0-2948-BAEE-3FD7299CB5E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8051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169C4-4DD0-2948-BAEE-3FD7299CB5E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8051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169C4-4DD0-2948-BAEE-3FD7299CB5E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8051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More on engaged learning, discovery through</a:t>
            </a:r>
            <a:r>
              <a:rPr lang="en-SG" baseline="0" dirty="0"/>
              <a:t> experiences, differentiated teaching, learning of life-long skills, building of character through innovative and effective teaching approaches </a:t>
            </a:r>
            <a:r>
              <a:rPr lang="en-SG" baseline="0"/>
              <a:t>and strategies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1606-2CC8-4846-B9A1-7AE10A8035D8}" type="slidenum">
              <a:rPr lang="en-SG" smtClean="0"/>
              <a:pPr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853281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Each dimension in the PETALS Framework guides the teacher to think about how and what to do to engage learners in the classroom. The pupils are engaged when teachers:</a:t>
            </a:r>
          </a:p>
          <a:p>
            <a:pPr lvl="2"/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select 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P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edagogy that considers pupil readiness to learn and their learning styles;</a:t>
            </a:r>
          </a:p>
          <a:p>
            <a:pPr lvl="2"/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design an 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E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xperience of Learning that stretches thinking, promotes inter-connectedness and develops independent learning;</a:t>
            </a:r>
          </a:p>
          <a:p>
            <a:pPr lvl="2"/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create a 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T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one of Environment that is safe, stimulating and which engenders trust;</a:t>
            </a:r>
          </a:p>
          <a:p>
            <a:pPr lvl="2"/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adopt holistic 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A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ssessment practices that provide information on how well pupils have performed and provide timely feedback to improve learning; and</a:t>
            </a:r>
          </a:p>
          <a:p>
            <a:pPr lvl="2"/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select relevant and meaningful </a:t>
            </a:r>
            <a:r>
              <a:rPr lang="en-SG" sz="1200" b="1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L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+mn-cs"/>
              </a:rPr>
              <a:t>earning Content that makes learning authentic for the pupils.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1606-2CC8-4846-B9A1-7AE10A8035D8}" type="slidenum">
              <a:rPr lang="en-SG" smtClean="0"/>
              <a:pPr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269611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kkk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7730121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989964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990282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990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990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990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81282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81600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81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81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81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66240850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 txBox="1">
            <a:spLocks/>
          </p:cNvSpPr>
          <p:nvPr userDrawn="1"/>
        </p:nvSpPr>
        <p:spPr>
          <a:xfrm>
            <a:off x="0" y="0"/>
            <a:ext cx="9143999" cy="31813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8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038600" y="762000"/>
            <a:ext cx="2362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bg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1084827" y="1029113"/>
            <a:ext cx="1744798" cy="305087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38600" y="923925"/>
            <a:ext cx="4038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855212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8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038600" y="762000"/>
            <a:ext cx="2362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>
                    <a:lumMod val="75000"/>
                  </a:schemeClr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1084827" y="1029113"/>
            <a:ext cx="1744798" cy="305087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38600" y="923925"/>
            <a:ext cx="4038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8120" y="-14833"/>
            <a:ext cx="9144000" cy="3181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554117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7"/>
          <p:cNvSpPr>
            <a:spLocks noGrp="1"/>
          </p:cNvSpPr>
          <p:nvPr>
            <p:ph sz="quarter" idx="18"/>
          </p:nvPr>
        </p:nvSpPr>
        <p:spPr>
          <a:xfrm>
            <a:off x="2825406" y="15049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Content Placeholder 37"/>
          <p:cNvSpPr>
            <a:spLocks noGrp="1"/>
          </p:cNvSpPr>
          <p:nvPr>
            <p:ph sz="quarter" idx="19"/>
          </p:nvPr>
        </p:nvSpPr>
        <p:spPr>
          <a:xfrm>
            <a:off x="4724400" y="15049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9" name="Content Placeholder 37"/>
          <p:cNvSpPr>
            <a:spLocks noGrp="1"/>
          </p:cNvSpPr>
          <p:nvPr>
            <p:ph sz="quarter" idx="20"/>
          </p:nvPr>
        </p:nvSpPr>
        <p:spPr>
          <a:xfrm>
            <a:off x="6705600" y="15049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0" name="Content Placeholder 37"/>
          <p:cNvSpPr>
            <a:spLocks noGrp="1"/>
          </p:cNvSpPr>
          <p:nvPr>
            <p:ph sz="quarter" idx="21"/>
          </p:nvPr>
        </p:nvSpPr>
        <p:spPr>
          <a:xfrm>
            <a:off x="762000" y="15049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804001" y="1885950"/>
            <a:ext cx="1439998" cy="143999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17252F"/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2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2825406" y="1885950"/>
            <a:ext cx="1439998" cy="143999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17252F"/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3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4766401" y="1885950"/>
            <a:ext cx="1439998" cy="143999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17252F"/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4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6747601" y="1885950"/>
            <a:ext cx="1439998" cy="143999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17252F"/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1"/>
          </p:nvPr>
        </p:nvSpPr>
        <p:spPr>
          <a:xfrm>
            <a:off x="2590800" y="37147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2"/>
          </p:nvPr>
        </p:nvSpPr>
        <p:spPr>
          <a:xfrm>
            <a:off x="4572000" y="37147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63"/>
          </p:nvPr>
        </p:nvSpPr>
        <p:spPr>
          <a:xfrm>
            <a:off x="6553200" y="37147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609600" y="37147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344811376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51907695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26394"/>
            <a:ext cx="3886200" cy="2926556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2pPr>
            <a:lvl3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3pPr>
            <a:lvl4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6394"/>
            <a:ext cx="3886200" cy="2926556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2pPr>
            <a:lvl3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3pPr>
            <a:lvl4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074840639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9263"/>
            <a:ext cx="38877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Roboto Slab Light"/>
                <a:cs typeface="Roboto Slab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99084"/>
            <a:ext cx="3887788" cy="243006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2pPr>
            <a:lvl3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3pPr>
            <a:lvl4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4pPr>
            <a:lvl5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719263"/>
            <a:ext cx="3965570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Roboto Slab Light"/>
                <a:cs typeface="Roboto Slab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99084"/>
            <a:ext cx="3965570" cy="243006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2pPr>
            <a:lvl3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3pPr>
            <a:lvl4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4pPr>
            <a:lvl5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911762433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714023597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781470758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6657951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4246285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8400" cy="5162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769938" y="438150"/>
            <a:ext cx="898525" cy="900113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85750"/>
            <a:ext cx="5715000" cy="85725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839724" y="508673"/>
            <a:ext cx="758952" cy="758952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8194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340042984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5715000" cy="85725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4"/>
          </p:nvPr>
        </p:nvSpPr>
        <p:spPr>
          <a:xfrm>
            <a:off x="6705600" y="13335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415188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5279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34234060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838200" y="14592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838200" y="16573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838200" y="25260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38200" y="27241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838200" y="35928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838200" y="37909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8244526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533400" y="1581150"/>
            <a:ext cx="2133600" cy="12192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760662" y="1581150"/>
            <a:ext cx="2133600" cy="12192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533400" y="2876550"/>
            <a:ext cx="2133600" cy="12192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760662" y="2876550"/>
            <a:ext cx="2133600" cy="12192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40073956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520825"/>
            <a:ext cx="2286000" cy="228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900">
              <a:solidFill>
                <a:srgbClr val="595959"/>
              </a:solidFill>
              <a:ea typeface="MS PGothic" panose="020B0600070205080204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" y="1520825"/>
            <a:ext cx="2286000" cy="228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900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0" y="1520825"/>
            <a:ext cx="22860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9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0" y="1520825"/>
            <a:ext cx="2286000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9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0" y="1749742"/>
            <a:ext cx="2276856" cy="130968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286000" y="1749742"/>
            <a:ext cx="2276856" cy="130968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1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72000" y="1748790"/>
            <a:ext cx="2276856" cy="130968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858000" y="1748790"/>
            <a:ext cx="2286000" cy="1309688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8"/>
          </p:nvPr>
        </p:nvSpPr>
        <p:spPr>
          <a:xfrm>
            <a:off x="4572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US" noProof="1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9"/>
          </p:nvPr>
        </p:nvSpPr>
        <p:spPr>
          <a:xfrm>
            <a:off x="4572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US" noProof="1"/>
          </a:p>
        </p:txBody>
      </p:sp>
      <p:sp>
        <p:nvSpPr>
          <p:cNvPr id="41" name="Text Placeholder 35"/>
          <p:cNvSpPr>
            <a:spLocks noGrp="1"/>
          </p:cNvSpPr>
          <p:nvPr>
            <p:ph type="body" sz="quarter" idx="30"/>
          </p:nvPr>
        </p:nvSpPr>
        <p:spPr>
          <a:xfrm>
            <a:off x="25908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US" noProof="1"/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31"/>
          </p:nvPr>
        </p:nvSpPr>
        <p:spPr>
          <a:xfrm>
            <a:off x="25908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US" noProof="1"/>
          </a:p>
        </p:txBody>
      </p:sp>
      <p:sp>
        <p:nvSpPr>
          <p:cNvPr id="43" name="Text Placeholder 35"/>
          <p:cNvSpPr>
            <a:spLocks noGrp="1"/>
          </p:cNvSpPr>
          <p:nvPr>
            <p:ph type="body" sz="quarter" idx="32"/>
          </p:nvPr>
        </p:nvSpPr>
        <p:spPr>
          <a:xfrm>
            <a:off x="48006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US" noProof="1"/>
          </a:p>
        </p:txBody>
      </p:sp>
      <p:sp>
        <p:nvSpPr>
          <p:cNvPr id="44" name="Text Placeholder 39"/>
          <p:cNvSpPr>
            <a:spLocks noGrp="1"/>
          </p:cNvSpPr>
          <p:nvPr>
            <p:ph type="body" sz="quarter" idx="33"/>
          </p:nvPr>
        </p:nvSpPr>
        <p:spPr>
          <a:xfrm>
            <a:off x="48006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US" noProof="1"/>
          </a:p>
        </p:txBody>
      </p:sp>
      <p:sp>
        <p:nvSpPr>
          <p:cNvPr id="45" name="Text Placeholder 35"/>
          <p:cNvSpPr>
            <a:spLocks noGrp="1"/>
          </p:cNvSpPr>
          <p:nvPr>
            <p:ph type="body" sz="quarter" idx="34"/>
          </p:nvPr>
        </p:nvSpPr>
        <p:spPr>
          <a:xfrm>
            <a:off x="70104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US" noProof="1"/>
          </a:p>
        </p:txBody>
      </p:sp>
      <p:sp>
        <p:nvSpPr>
          <p:cNvPr id="46" name="Text Placeholder 39"/>
          <p:cNvSpPr>
            <a:spLocks noGrp="1"/>
          </p:cNvSpPr>
          <p:nvPr>
            <p:ph type="body" sz="quarter" idx="35"/>
          </p:nvPr>
        </p:nvSpPr>
        <p:spPr>
          <a:xfrm>
            <a:off x="70104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21000037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350957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33400" y="0"/>
            <a:ext cx="4343400" cy="51435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81600" y="361950"/>
            <a:ext cx="3505200" cy="85725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181600" y="971550"/>
            <a:ext cx="3505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21339021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4559863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356276076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47750"/>
            <a:ext cx="9144000" cy="35814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endParaRPr lang="en-US" noProof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95230860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438150"/>
            <a:ext cx="3810000" cy="857250"/>
          </a:xfrm>
        </p:spPr>
        <p:txBody>
          <a:bodyPr>
            <a:noAutofit/>
          </a:bodyPr>
          <a:lstStyle>
            <a:lvl1pPr algn="l">
              <a:defRPr sz="2000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46269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US" noProof="1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791200" y="3189271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791200" y="3714750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809752"/>
            <a:ext cx="3505200" cy="3571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300">
                <a:latin typeface="Open Sans" charset="0"/>
                <a:ea typeface="Open Sans" charset="0"/>
                <a:cs typeface="Open Sans" charset="0"/>
              </a:defRPr>
            </a:lvl2pPr>
            <a:lvl3pPr marL="914400" indent="0">
              <a:buFontTx/>
              <a:buNone/>
              <a:defRPr sz="1300"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FontTx/>
              <a:buNone/>
              <a:defRPr sz="1300">
                <a:latin typeface="Open Sans" charset="0"/>
                <a:ea typeface="Open Sans" charset="0"/>
                <a:cs typeface="Open Sans" charset="0"/>
              </a:defRPr>
            </a:lvl4pPr>
            <a:lvl5pPr marL="1828800" indent="0">
              <a:buFontTx/>
              <a:buNone/>
              <a:defRPr sz="130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29200" y="1028700"/>
            <a:ext cx="38100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3539487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457200" y="1352550"/>
            <a:ext cx="4267200" cy="2895600"/>
          </a:xfrm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638800" y="2502870"/>
            <a:ext cx="2994025" cy="6784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638800" y="2190750"/>
            <a:ext cx="1730375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latin typeface="Franklin Gothic Medium" panose="020B0603020102020204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anose="020B0603020102020204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anose="020B0603020102020204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anose="020B0603020102020204" pitchFamily="34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68"/>
          </p:nvPr>
        </p:nvSpPr>
        <p:spPr>
          <a:xfrm>
            <a:off x="5334000" y="3562350"/>
            <a:ext cx="2743200" cy="381000"/>
          </a:xfrm>
          <a:prstGeom prst="roundRect">
            <a:avLst>
              <a:gd name="adj" fmla="val 16667"/>
            </a:avLst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anose="020B0603020102020204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anose="020B0603020102020204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anose="020B0603020102020204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69"/>
          </p:nvPr>
        </p:nvSpPr>
        <p:spPr>
          <a:xfrm>
            <a:off x="53340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anose="020B0603020102020204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anose="020B0603020102020204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anose="020B0603020102020204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8" name="Content Placeholder 10"/>
          <p:cNvSpPr>
            <a:spLocks noGrp="1"/>
          </p:cNvSpPr>
          <p:nvPr>
            <p:ph sz="quarter" idx="70"/>
          </p:nvPr>
        </p:nvSpPr>
        <p:spPr>
          <a:xfrm>
            <a:off x="7010400" y="1660485"/>
            <a:ext cx="762000" cy="284485"/>
          </a:xfrm>
          <a:prstGeom prst="roundRect">
            <a:avLst>
              <a:gd name="adj" fmla="val 8295"/>
            </a:avLst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anose="020B0603020102020204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anose="020B0603020102020204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anose="020B0603020102020204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71"/>
          </p:nvPr>
        </p:nvSpPr>
        <p:spPr>
          <a:xfrm>
            <a:off x="61722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chemeClr val="accent4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anose="020B0603020102020204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anose="020B0603020102020204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anose="020B0603020102020204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1765077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4572000" y="1711278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4038604" y="3479061"/>
            <a:ext cx="4419603" cy="838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1143000" y="3867150"/>
            <a:ext cx="233654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071418" y="2152650"/>
            <a:ext cx="4081981" cy="8763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3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1347852" y="1786002"/>
            <a:ext cx="1911096" cy="1911096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72"/>
          </p:nvPr>
        </p:nvSpPr>
        <p:spPr>
          <a:xfrm>
            <a:off x="4572000" y="3181350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28415424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72000" y="1838325"/>
            <a:ext cx="0" cy="16557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6133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25476" y="1587500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5498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73679" y="1581149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420335365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72000" y="1838325"/>
            <a:ext cx="0" cy="16557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16100"/>
            <a:ext cx="2987675" cy="64056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1587500"/>
            <a:ext cx="2459037" cy="3746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09750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73679" y="1581149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99728747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648200" y="1962152"/>
            <a:ext cx="3924300" cy="2325687"/>
          </a:xfrm>
          <a:prstGeom prst="roundRect">
            <a:avLst>
              <a:gd name="adj" fmla="val 0"/>
            </a:avLst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600">
                <a:solidFill>
                  <a:srgbClr val="17252F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219200" y="2190751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57200" y="1254125"/>
            <a:ext cx="7696200" cy="47942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endParaRPr lang="en-US" noProof="1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219200" y="1962150"/>
            <a:ext cx="18288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1219200" y="3567115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219200" y="3338515"/>
            <a:ext cx="18288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407314784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0" y="2847975"/>
            <a:ext cx="3810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6000">
                <a:solidFill>
                  <a:srgbClr val="CFD6DC"/>
                </a:solidFill>
                <a:latin typeface="Garamond" pitchFamily="18" charset="0"/>
                <a:sym typeface="+mn-ea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0" y="2847975"/>
            <a:ext cx="3810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6000">
                <a:solidFill>
                  <a:srgbClr val="CFD6DC"/>
                </a:solidFill>
                <a:latin typeface="Garamond" pitchFamily="18" charset="0"/>
                <a:sym typeface="+mn-ea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2822575"/>
            <a:ext cx="3810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6000">
                <a:solidFill>
                  <a:srgbClr val="CFD6DC"/>
                </a:solidFill>
                <a:latin typeface="Garamond" pitchFamily="18" charset="0"/>
                <a:sym typeface="+mn-ea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57200" y="1254125"/>
            <a:ext cx="7924800" cy="47942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endParaRPr lang="en-US" noProof="1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677390" y="3297174"/>
            <a:ext cx="758952" cy="758952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25"/>
          </p:nvPr>
        </p:nvSpPr>
        <p:spPr>
          <a:xfrm>
            <a:off x="3392424" y="3297173"/>
            <a:ext cx="758952" cy="758952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6211824" y="3297173"/>
            <a:ext cx="758952" cy="758952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7"/>
          </p:nvPr>
        </p:nvSpPr>
        <p:spPr>
          <a:xfrm>
            <a:off x="16002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/>
            </a:lvl1pPr>
          </a:lstStyle>
          <a:p>
            <a:pPr lvl="0"/>
            <a:endParaRPr lang="en-US" noProof="1"/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28"/>
          </p:nvPr>
        </p:nvSpPr>
        <p:spPr>
          <a:xfrm>
            <a:off x="43434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/>
            </a:lvl1pPr>
          </a:lstStyle>
          <a:p>
            <a:pPr lvl="0"/>
            <a:endParaRPr lang="en-US" noProof="1"/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29"/>
          </p:nvPr>
        </p:nvSpPr>
        <p:spPr>
          <a:xfrm>
            <a:off x="71628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/>
            </a:lvl1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234828756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45315" y="1618814"/>
            <a:ext cx="1371600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65"/>
          </p:nvPr>
        </p:nvSpPr>
        <p:spPr>
          <a:xfrm>
            <a:off x="2780639" y="1657350"/>
            <a:ext cx="1371600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66"/>
          </p:nvPr>
        </p:nvSpPr>
        <p:spPr>
          <a:xfrm>
            <a:off x="4800600" y="1657350"/>
            <a:ext cx="1371600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67"/>
          </p:nvPr>
        </p:nvSpPr>
        <p:spPr>
          <a:xfrm>
            <a:off x="6866088" y="1657350"/>
            <a:ext cx="1371600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684213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US" noProof="1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728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US" noProof="1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684213" y="3186112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71"/>
          </p:nvPr>
        </p:nvSpPr>
        <p:spPr>
          <a:xfrm>
            <a:off x="684212" y="3365500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74161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73"/>
          </p:nvPr>
        </p:nvSpPr>
        <p:spPr>
          <a:xfrm>
            <a:off x="274161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80060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US" noProof="1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81344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76"/>
          </p:nvPr>
        </p:nvSpPr>
        <p:spPr>
          <a:xfrm>
            <a:off x="481344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919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US" noProof="1"/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93261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79"/>
          </p:nvPr>
        </p:nvSpPr>
        <p:spPr>
          <a:xfrm>
            <a:off x="693261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108191481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393977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457200" y="1352550"/>
            <a:ext cx="2671762" cy="3006727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200">
                <a:solidFill>
                  <a:srgbClr val="17375E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18176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US" noProof="1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180975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US" noProof="1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40532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US" noProof="1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10325" y="339739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US" noProof="1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114800" y="1517508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781800" y="1517508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114800" y="310183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781800" y="310183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US" noProof="1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20601973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1594"/>
            <a:ext cx="4038600" cy="29265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1594"/>
            <a:ext cx="4038600" cy="29265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152250229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2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2156"/>
            <a:ext cx="4040188" cy="254079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2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012156"/>
            <a:ext cx="4041775" cy="254079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9872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112834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70281080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809750"/>
            <a:ext cx="3124200" cy="20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pic>
        <p:nvPicPr>
          <p:cNvPr id="6" name="Picture 21" descr="iPad-Retina-Display-Mocku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25527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3581400" y="1676400"/>
            <a:ext cx="1956816" cy="2362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85144333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iPad-Retina-Display-Mocku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76350"/>
            <a:ext cx="25908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762000" y="2038350"/>
            <a:ext cx="3429000" cy="990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6"/>
          </p:nvPr>
        </p:nvSpPr>
        <p:spPr>
          <a:xfrm>
            <a:off x="762000" y="1809750"/>
            <a:ext cx="22860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US" noProof="1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7"/>
          </p:nvPr>
        </p:nvSpPr>
        <p:spPr>
          <a:xfrm>
            <a:off x="1143000" y="31146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8"/>
          </p:nvPr>
        </p:nvSpPr>
        <p:spPr>
          <a:xfrm>
            <a:off x="2819400" y="31147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9"/>
          </p:nvPr>
        </p:nvSpPr>
        <p:spPr>
          <a:xfrm>
            <a:off x="1143000" y="36384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0"/>
          </p:nvPr>
        </p:nvSpPr>
        <p:spPr>
          <a:xfrm>
            <a:off x="2819400" y="36385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5638800" y="1657350"/>
            <a:ext cx="1981200" cy="2438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94617061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 descr="iPhone-5C-Multicolors-Mock-u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23950"/>
            <a:ext cx="1752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iPhone-5C-Multicolors-Mock-u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23950"/>
            <a:ext cx="1752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066800" y="3021012"/>
            <a:ext cx="2362200" cy="3841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1066800" y="3554412"/>
            <a:ext cx="2590800" cy="4651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457200" y="1835150"/>
            <a:ext cx="3429000" cy="1041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457200" y="1581150"/>
            <a:ext cx="23622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>
                <a:solidFill>
                  <a:srgbClr val="424C53"/>
                </a:solidFill>
              </a:defRPr>
            </a:lvl2pPr>
            <a:lvl3pPr marL="914400" indent="0">
              <a:buFontTx/>
              <a:buNone/>
              <a:defRPr sz="1100">
                <a:solidFill>
                  <a:srgbClr val="424C53"/>
                </a:solidFill>
              </a:defRPr>
            </a:lvl3pPr>
            <a:lvl4pPr marL="1371600" indent="0">
              <a:buFontTx/>
              <a:buNone/>
              <a:defRPr sz="1100">
                <a:solidFill>
                  <a:srgbClr val="424C53"/>
                </a:solidFill>
              </a:defRPr>
            </a:lvl4pPr>
            <a:lvl5pPr marL="1828800" indent="0">
              <a:buFontTx/>
              <a:buNone/>
              <a:defRPr sz="1100">
                <a:solidFill>
                  <a:srgbClr val="424C53"/>
                </a:solidFill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5105400" y="1657350"/>
            <a:ext cx="1259400" cy="2286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781800" y="1657350"/>
            <a:ext cx="1259400" cy="2286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8895532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341638543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4211784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70BFF2-0A67-4B12-9341-3E252129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8" r="16379" b="19983"/>
          <a:stretch/>
        </p:blipFill>
        <p:spPr>
          <a:xfrm>
            <a:off x="457308" y="4476700"/>
            <a:ext cx="485312" cy="3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795584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DA3B79C-2D62-4181-842E-94AD7521133A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63284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iMac-mock-up-diferents-view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3950"/>
            <a:ext cx="44196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2895600" y="1428750"/>
            <a:ext cx="3657600" cy="2209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0527A11-BA92-4254-8FF3-F90A9A1AF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06503880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51291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F27049-CC2E-48BA-A694-0DAB8A971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EA0FE47-413A-4CE8-9694-A389EBDF19A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7485998"/>
      </p:ext>
    </p:extLst>
  </p:cSld>
  <p:clrMapOvr>
    <a:masterClrMapping/>
  </p:clrMapOvr>
  <p:transition spd="med"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</a:defRPr>
            </a:lvl1pPr>
          </a:lstStyle>
          <a:p>
            <a:endParaRPr lang="en-JM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0" y="27157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1308100" y="27157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616200" y="27157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3924300" y="27157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5232400" y="27157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6540500" y="27157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7848600" y="27157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9" name="Picture Placeholder 21"/>
          <p:cNvSpPr>
            <a:spLocks noGrp="1"/>
          </p:cNvSpPr>
          <p:nvPr>
            <p:ph type="pic" sz="quarter" idx="32"/>
          </p:nvPr>
        </p:nvSpPr>
        <p:spPr>
          <a:xfrm>
            <a:off x="0" y="39391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1308100" y="39391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1" name="Picture Placeholder 21"/>
          <p:cNvSpPr>
            <a:spLocks noGrp="1"/>
          </p:cNvSpPr>
          <p:nvPr>
            <p:ph type="pic" sz="quarter" idx="34"/>
          </p:nvPr>
        </p:nvSpPr>
        <p:spPr>
          <a:xfrm>
            <a:off x="2616200" y="39391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3924300" y="39391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3" name="Picture Placeholder 21"/>
          <p:cNvSpPr>
            <a:spLocks noGrp="1"/>
          </p:cNvSpPr>
          <p:nvPr>
            <p:ph type="pic" sz="quarter" idx="36"/>
          </p:nvPr>
        </p:nvSpPr>
        <p:spPr>
          <a:xfrm>
            <a:off x="5232400" y="39391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6540500" y="39391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5" name="Picture Placeholder 21"/>
          <p:cNvSpPr>
            <a:spLocks noGrp="1"/>
          </p:cNvSpPr>
          <p:nvPr>
            <p:ph type="pic" sz="quarter" idx="38"/>
          </p:nvPr>
        </p:nvSpPr>
        <p:spPr>
          <a:xfrm>
            <a:off x="7848600" y="39391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20996969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8"/>
          <p:cNvSpPr>
            <a:spLocks noGrp="1"/>
          </p:cNvSpPr>
          <p:nvPr>
            <p:ph type="pic" sz="quarter" idx="11"/>
          </p:nvPr>
        </p:nvSpPr>
        <p:spPr>
          <a:xfrm>
            <a:off x="5943600" y="3257550"/>
            <a:ext cx="3200400" cy="188595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4916" y="0"/>
            <a:ext cx="2971800" cy="2571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10659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495800" y="438150"/>
            <a:ext cx="411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  <a:latin typeface="Roboto Slab Regular"/>
                <a:cs typeface="Roboto Slab Regular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495800" y="457200"/>
            <a:ext cx="41148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3884" y="25717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1311984" y="25717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620084" y="25717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9" name="Picture Placeholder 21"/>
          <p:cNvSpPr>
            <a:spLocks noGrp="1"/>
          </p:cNvSpPr>
          <p:nvPr>
            <p:ph type="pic" sz="quarter" idx="32"/>
          </p:nvPr>
        </p:nvSpPr>
        <p:spPr>
          <a:xfrm>
            <a:off x="3884" y="38671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1311984" y="38671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1" name="Picture Placeholder 21"/>
          <p:cNvSpPr>
            <a:spLocks noGrp="1"/>
          </p:cNvSpPr>
          <p:nvPr>
            <p:ph type="pic" sz="quarter" idx="34"/>
          </p:nvPr>
        </p:nvSpPr>
        <p:spPr>
          <a:xfrm>
            <a:off x="2620084" y="38671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3884" y="-19050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36"/>
          </p:nvPr>
        </p:nvSpPr>
        <p:spPr>
          <a:xfrm>
            <a:off x="1311984" y="-19050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2620084" y="-19050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1" name="Picture Placeholder 21"/>
          <p:cNvSpPr>
            <a:spLocks noGrp="1"/>
          </p:cNvSpPr>
          <p:nvPr>
            <p:ph type="pic" sz="quarter" idx="38"/>
          </p:nvPr>
        </p:nvSpPr>
        <p:spPr>
          <a:xfrm>
            <a:off x="3884" y="12763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Picture Placeholder 21"/>
          <p:cNvSpPr>
            <a:spLocks noGrp="1"/>
          </p:cNvSpPr>
          <p:nvPr>
            <p:ph type="pic" sz="quarter" idx="39"/>
          </p:nvPr>
        </p:nvSpPr>
        <p:spPr>
          <a:xfrm>
            <a:off x="1311984" y="12763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7" name="Picture Placeholder 21"/>
          <p:cNvSpPr>
            <a:spLocks noGrp="1"/>
          </p:cNvSpPr>
          <p:nvPr>
            <p:ph type="pic" sz="quarter" idx="40"/>
          </p:nvPr>
        </p:nvSpPr>
        <p:spPr>
          <a:xfrm>
            <a:off x="2620084" y="1276351"/>
            <a:ext cx="1295400" cy="12953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74169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609600" y="2571750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1752600" y="2571750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895600" y="2571750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9" name="Picture Placeholder 21"/>
          <p:cNvSpPr>
            <a:spLocks noGrp="1"/>
          </p:cNvSpPr>
          <p:nvPr>
            <p:ph type="pic" sz="quarter" idx="32"/>
          </p:nvPr>
        </p:nvSpPr>
        <p:spPr>
          <a:xfrm>
            <a:off x="609600" y="3638550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1752600" y="3638550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1" name="Picture Placeholder 21"/>
          <p:cNvSpPr>
            <a:spLocks noGrp="1"/>
          </p:cNvSpPr>
          <p:nvPr>
            <p:ph type="pic" sz="quarter" idx="34"/>
          </p:nvPr>
        </p:nvSpPr>
        <p:spPr>
          <a:xfrm>
            <a:off x="2895600" y="3638550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1" name="Picture Placeholder 21"/>
          <p:cNvSpPr>
            <a:spLocks noGrp="1"/>
          </p:cNvSpPr>
          <p:nvPr>
            <p:ph type="pic" sz="quarter" idx="38"/>
          </p:nvPr>
        </p:nvSpPr>
        <p:spPr>
          <a:xfrm>
            <a:off x="609600" y="1504951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Picture Placeholder 21"/>
          <p:cNvSpPr>
            <a:spLocks noGrp="1"/>
          </p:cNvSpPr>
          <p:nvPr>
            <p:ph type="pic" sz="quarter" idx="39"/>
          </p:nvPr>
        </p:nvSpPr>
        <p:spPr>
          <a:xfrm>
            <a:off x="1752600" y="1504951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7" name="Picture Placeholder 21"/>
          <p:cNvSpPr>
            <a:spLocks noGrp="1"/>
          </p:cNvSpPr>
          <p:nvPr>
            <p:ph type="pic" sz="quarter" idx="40"/>
          </p:nvPr>
        </p:nvSpPr>
        <p:spPr>
          <a:xfrm>
            <a:off x="2895600" y="1504950"/>
            <a:ext cx="1143000" cy="1066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45069453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 spc="-1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0" y="17335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616200" y="17335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5232400" y="17335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7848600" y="17335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1308100" y="29569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3924300" y="29569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6540500" y="2956950"/>
            <a:ext cx="1295400" cy="1223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709897535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 spc="-1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209800" y="15769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5257800" y="1572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685800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3733800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6781800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55773083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2692400" y="14287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609600" y="14287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9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4775200" y="14287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0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6858000" y="14287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1" name="Picture Placeholder 21"/>
          <p:cNvSpPr>
            <a:spLocks noGrp="1"/>
          </p:cNvSpPr>
          <p:nvPr>
            <p:ph type="pic" sz="quarter" idx="32"/>
          </p:nvPr>
        </p:nvSpPr>
        <p:spPr>
          <a:xfrm>
            <a:off x="2667000" y="30289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609600" y="30289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34"/>
          </p:nvPr>
        </p:nvSpPr>
        <p:spPr>
          <a:xfrm>
            <a:off x="4800600" y="30289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6858000" y="3028950"/>
            <a:ext cx="1676400" cy="990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 spc="-1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55313791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4724400" y="15727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4724400" y="31771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609600" y="15727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1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09600" y="31771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 spc="-1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30961072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7173136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4562002" y="1504950"/>
            <a:ext cx="2300998" cy="1676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6843002" y="1504950"/>
            <a:ext cx="2300998" cy="1676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0" y="1504950"/>
            <a:ext cx="2300998" cy="1676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1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2281001" y="1504950"/>
            <a:ext cx="2300998" cy="1676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 spc="-1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0000">
                      <a:schemeClr val="accent2"/>
                    </a:gs>
                    <a:gs pos="75000">
                      <a:schemeClr val="accent3"/>
                    </a:gs>
                  </a:gsLst>
                  <a:lin ang="0" scaled="1"/>
                  <a:tileRect/>
                </a:gra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698582229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4572000" y="438150"/>
            <a:ext cx="1905000" cy="4267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6553200" y="438150"/>
            <a:ext cx="1905000" cy="4267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41657476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3429000" y="1428750"/>
            <a:ext cx="2438400" cy="3352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>
                    <a:lumMod val="75000"/>
                  </a:schemeClr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653473843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3401" y="1504950"/>
            <a:ext cx="2969026" cy="15817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410200" y="3181350"/>
            <a:ext cx="2969026" cy="15817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3400" y="3181350"/>
            <a:ext cx="1460603" cy="15817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581400" y="1504950"/>
            <a:ext cx="1752999" cy="321349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07943667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6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5257800" y="15049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7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6477000" y="15049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8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4648200" y="24727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9" name="Picture Placeholder 28"/>
          <p:cNvSpPr>
            <a:spLocks noGrp="1" noChangeAspect="1"/>
          </p:cNvSpPr>
          <p:nvPr>
            <p:ph type="pic" sz="quarter" idx="54"/>
          </p:nvPr>
        </p:nvSpPr>
        <p:spPr>
          <a:xfrm>
            <a:off x="5867400" y="24727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1" name="Picture Placeholder 28"/>
          <p:cNvSpPr>
            <a:spLocks noGrp="1" noChangeAspect="1"/>
          </p:cNvSpPr>
          <p:nvPr>
            <p:ph type="pic" sz="quarter" idx="56"/>
          </p:nvPr>
        </p:nvSpPr>
        <p:spPr>
          <a:xfrm>
            <a:off x="7109400" y="24955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3" name="Picture Placeholder 28"/>
          <p:cNvSpPr>
            <a:spLocks noGrp="1" noChangeAspect="1"/>
          </p:cNvSpPr>
          <p:nvPr>
            <p:ph type="pic" sz="quarter" idx="58"/>
          </p:nvPr>
        </p:nvSpPr>
        <p:spPr>
          <a:xfrm>
            <a:off x="5257800" y="34633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4" name="Picture Placeholder 28"/>
          <p:cNvSpPr>
            <a:spLocks noGrp="1" noChangeAspect="1"/>
          </p:cNvSpPr>
          <p:nvPr>
            <p:ph type="pic" sz="quarter" idx="59"/>
          </p:nvPr>
        </p:nvSpPr>
        <p:spPr>
          <a:xfrm>
            <a:off x="6477000" y="34633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694839760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53340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16764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16274635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533400" y="1428750"/>
            <a:ext cx="1524000" cy="152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533400" y="3105150"/>
            <a:ext cx="1524000" cy="152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96155294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33147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6096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>
                    <a:lumMod val="75000"/>
                  </a:schemeClr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60198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40967781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68580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6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222885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7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377190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8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685800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0" name="Picture Placeholder 28"/>
          <p:cNvSpPr>
            <a:spLocks noGrp="1" noChangeAspect="1"/>
          </p:cNvSpPr>
          <p:nvPr>
            <p:ph type="pic" sz="quarter" idx="55"/>
          </p:nvPr>
        </p:nvSpPr>
        <p:spPr>
          <a:xfrm>
            <a:off x="531495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7" name="Picture Placeholder 28"/>
          <p:cNvSpPr>
            <a:spLocks noGrp="1" noChangeAspect="1"/>
          </p:cNvSpPr>
          <p:nvPr>
            <p:ph type="pic" sz="quarter" idx="56"/>
          </p:nvPr>
        </p:nvSpPr>
        <p:spPr>
          <a:xfrm>
            <a:off x="68580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8" name="Picture Placeholder 28"/>
          <p:cNvSpPr>
            <a:spLocks noGrp="1" noChangeAspect="1"/>
          </p:cNvSpPr>
          <p:nvPr>
            <p:ph type="pic" sz="quarter" idx="57"/>
          </p:nvPr>
        </p:nvSpPr>
        <p:spPr>
          <a:xfrm>
            <a:off x="222885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9" name="Picture Placeholder 28"/>
          <p:cNvSpPr>
            <a:spLocks noGrp="1" noChangeAspect="1"/>
          </p:cNvSpPr>
          <p:nvPr>
            <p:ph type="pic" sz="quarter" idx="58"/>
          </p:nvPr>
        </p:nvSpPr>
        <p:spPr>
          <a:xfrm>
            <a:off x="377190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20" name="Picture Placeholder 28"/>
          <p:cNvSpPr>
            <a:spLocks noGrp="1" noChangeAspect="1"/>
          </p:cNvSpPr>
          <p:nvPr>
            <p:ph type="pic" sz="quarter" idx="59"/>
          </p:nvPr>
        </p:nvSpPr>
        <p:spPr>
          <a:xfrm>
            <a:off x="685800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21" name="Picture Placeholder 28"/>
          <p:cNvSpPr>
            <a:spLocks noGrp="1" noChangeAspect="1"/>
          </p:cNvSpPr>
          <p:nvPr>
            <p:ph type="pic" sz="quarter" idx="60"/>
          </p:nvPr>
        </p:nvSpPr>
        <p:spPr>
          <a:xfrm>
            <a:off x="531495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96109353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2179200" y="14743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6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3375600" y="14743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7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4594800" y="14743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8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2766000" y="24421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49" name="Picture Placeholder 28"/>
          <p:cNvSpPr>
            <a:spLocks noGrp="1" noChangeAspect="1"/>
          </p:cNvSpPr>
          <p:nvPr>
            <p:ph type="pic" sz="quarter" idx="54"/>
          </p:nvPr>
        </p:nvSpPr>
        <p:spPr>
          <a:xfrm>
            <a:off x="3985200" y="24421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0" name="Picture Placeholder 28"/>
          <p:cNvSpPr>
            <a:spLocks noGrp="1" noChangeAspect="1"/>
          </p:cNvSpPr>
          <p:nvPr>
            <p:ph type="pic" sz="quarter" idx="55"/>
          </p:nvPr>
        </p:nvSpPr>
        <p:spPr>
          <a:xfrm>
            <a:off x="5814000" y="14743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1" name="Picture Placeholder 28"/>
          <p:cNvSpPr>
            <a:spLocks noGrp="1" noChangeAspect="1"/>
          </p:cNvSpPr>
          <p:nvPr>
            <p:ph type="pic" sz="quarter" idx="56"/>
          </p:nvPr>
        </p:nvSpPr>
        <p:spPr>
          <a:xfrm>
            <a:off x="5227200" y="24649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2" name="Picture Placeholder 28"/>
          <p:cNvSpPr>
            <a:spLocks noGrp="1" noChangeAspect="1"/>
          </p:cNvSpPr>
          <p:nvPr>
            <p:ph type="pic" sz="quarter" idx="57"/>
          </p:nvPr>
        </p:nvSpPr>
        <p:spPr>
          <a:xfrm>
            <a:off x="2170800" y="34327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3" name="Picture Placeholder 28"/>
          <p:cNvSpPr>
            <a:spLocks noGrp="1" noChangeAspect="1"/>
          </p:cNvSpPr>
          <p:nvPr>
            <p:ph type="pic" sz="quarter" idx="58"/>
          </p:nvPr>
        </p:nvSpPr>
        <p:spPr>
          <a:xfrm>
            <a:off x="3375600" y="34327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4" name="Picture Placeholder 28"/>
          <p:cNvSpPr>
            <a:spLocks noGrp="1" noChangeAspect="1"/>
          </p:cNvSpPr>
          <p:nvPr>
            <p:ph type="pic" sz="quarter" idx="59"/>
          </p:nvPr>
        </p:nvSpPr>
        <p:spPr>
          <a:xfrm>
            <a:off x="4594800" y="34327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55" name="Picture Placeholder 28"/>
          <p:cNvSpPr>
            <a:spLocks noGrp="1" noChangeAspect="1"/>
          </p:cNvSpPr>
          <p:nvPr>
            <p:ph type="pic" sz="quarter" idx="60"/>
          </p:nvPr>
        </p:nvSpPr>
        <p:spPr>
          <a:xfrm>
            <a:off x="5890200" y="3432750"/>
            <a:ext cx="1044000" cy="10440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7148447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8" name="Content Placeholder 38"/>
          <p:cNvSpPr>
            <a:spLocks noGrp="1"/>
          </p:cNvSpPr>
          <p:nvPr>
            <p:ph sz="quarter" idx="39"/>
          </p:nvPr>
        </p:nvSpPr>
        <p:spPr>
          <a:xfrm>
            <a:off x="1139952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Franklin Gothic Demi Cond" pitchFamily="34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42"/>
          </p:nvPr>
        </p:nvSpPr>
        <p:spPr>
          <a:xfrm>
            <a:off x="34290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60"/>
          </p:nvPr>
        </p:nvSpPr>
        <p:spPr>
          <a:xfrm>
            <a:off x="3886200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Franklin Gothic Demi Cond" pitchFamily="34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61"/>
          </p:nvPr>
        </p:nvSpPr>
        <p:spPr>
          <a:xfrm>
            <a:off x="6781800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Franklin Gothic Demi Cond" pitchFamily="34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402882772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3952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40783"/>
            <a:ext cx="6400800" cy="664369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41719598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0" y="1504950"/>
            <a:ext cx="3429000" cy="30829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2046286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203834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633926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10325" y="36259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114800" y="1673223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rgbClr val="0B0B0B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781800" y="1673223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rgbClr val="0B0B0B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114800" y="3257550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rgbClr val="0B0B0B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781800" y="3257550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rgbClr val="0B0B0B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431357139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0" y="1504951"/>
            <a:ext cx="9144000" cy="11879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19" name="Picture Placeholder 24"/>
          <p:cNvSpPr>
            <a:spLocks noGrp="1"/>
          </p:cNvSpPr>
          <p:nvPr>
            <p:ph type="pic" sz="quarter" idx="25"/>
          </p:nvPr>
        </p:nvSpPr>
        <p:spPr>
          <a:xfrm>
            <a:off x="0" y="2730226"/>
            <a:ext cx="9144000" cy="11879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20" name="Picture Placeholder 24"/>
          <p:cNvSpPr>
            <a:spLocks noGrp="1"/>
          </p:cNvSpPr>
          <p:nvPr>
            <p:ph type="pic" sz="quarter" idx="26"/>
          </p:nvPr>
        </p:nvSpPr>
        <p:spPr>
          <a:xfrm>
            <a:off x="0" y="3955501"/>
            <a:ext cx="9144000" cy="11879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250821269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572000" y="1809750"/>
            <a:ext cx="2133600" cy="3352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0" y="1809750"/>
            <a:ext cx="2133600" cy="3352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512024822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724400" y="1657350"/>
            <a:ext cx="3733800" cy="2438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85800" y="1657350"/>
            <a:ext cx="3733800" cy="2438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95862000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09600" y="1657350"/>
            <a:ext cx="2514600" cy="2438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3352800" y="1657350"/>
            <a:ext cx="2514600" cy="2438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6096000" y="1657350"/>
            <a:ext cx="2514600" cy="2438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072550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4572000" y="1711278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071418" y="2152650"/>
            <a:ext cx="4081981" cy="8763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838200" y="1581150"/>
            <a:ext cx="2590800" cy="25908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9968247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4951"/>
            <a:ext cx="8001000" cy="304799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148402869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42"/>
          </p:nvPr>
        </p:nvSpPr>
        <p:spPr>
          <a:xfrm>
            <a:off x="34290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81990547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0" y="1596390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8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286000" y="1596390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72000" y="1595438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858000" y="1595438"/>
            <a:ext cx="2286000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25207830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1428750"/>
            <a:ext cx="8229600" cy="2971800"/>
          </a:xfrm>
        </p:spPr>
        <p:txBody>
          <a:bodyPr>
            <a:normAutofit/>
          </a:bodyPr>
          <a:lstStyle>
            <a:lvl1pPr marL="342900" indent="-342900">
              <a:buFont typeface="Courier New" panose="02070309020205020404" pitchFamily="49" charset="0"/>
              <a:buChar char="o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84389958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533400" y="1580251"/>
            <a:ext cx="1828800" cy="244014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8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568725" y="1580251"/>
            <a:ext cx="1818825" cy="244014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94075" y="1580251"/>
            <a:ext cx="1828800" cy="243929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629400" y="1580251"/>
            <a:ext cx="1828800" cy="243929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75126646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514600" y="1580251"/>
            <a:ext cx="1895856" cy="259169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551946" y="1580251"/>
            <a:ext cx="1906254" cy="25908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>
                    <a:lumMod val="75000"/>
                  </a:schemeClr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930381312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685800" y="1733550"/>
            <a:ext cx="1527048" cy="152704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5" name="Picture Placeholder 28"/>
          <p:cNvSpPr>
            <a:spLocks noGrp="1"/>
          </p:cNvSpPr>
          <p:nvPr>
            <p:ph type="pic" sz="quarter" idx="51"/>
          </p:nvPr>
        </p:nvSpPr>
        <p:spPr>
          <a:xfrm>
            <a:off x="2667000" y="1733550"/>
            <a:ext cx="1527048" cy="152704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6" name="Picture Placeholder 28"/>
          <p:cNvSpPr>
            <a:spLocks noGrp="1"/>
          </p:cNvSpPr>
          <p:nvPr>
            <p:ph type="pic" sz="quarter" idx="52"/>
          </p:nvPr>
        </p:nvSpPr>
        <p:spPr>
          <a:xfrm>
            <a:off x="4572000" y="1773174"/>
            <a:ext cx="1527048" cy="152704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7" name="Picture Placeholder 28"/>
          <p:cNvSpPr>
            <a:spLocks noGrp="1"/>
          </p:cNvSpPr>
          <p:nvPr>
            <p:ph type="pic" sz="quarter" idx="53"/>
          </p:nvPr>
        </p:nvSpPr>
        <p:spPr>
          <a:xfrm>
            <a:off x="6473952" y="1765554"/>
            <a:ext cx="1527048" cy="152704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590800" y="34861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58"/>
          </p:nvPr>
        </p:nvSpPr>
        <p:spPr>
          <a:xfrm>
            <a:off x="4572000" y="34861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6400800" y="34861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609600" y="34861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61"/>
          </p:nvPr>
        </p:nvSpPr>
        <p:spPr>
          <a:xfrm>
            <a:off x="2590800" y="37147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2"/>
          </p:nvPr>
        </p:nvSpPr>
        <p:spPr>
          <a:xfrm>
            <a:off x="4572000" y="37147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63"/>
          </p:nvPr>
        </p:nvSpPr>
        <p:spPr>
          <a:xfrm>
            <a:off x="6400800" y="37147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609600" y="37147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9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99138113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622443" y="3638550"/>
            <a:ext cx="1739757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654174" y="3643312"/>
            <a:ext cx="1613026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609601" y="3262312"/>
            <a:ext cx="1752600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654174" y="3262312"/>
            <a:ext cx="16017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648200" y="3643312"/>
            <a:ext cx="1675229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648200" y="3262312"/>
            <a:ext cx="166355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630036" y="3643312"/>
            <a:ext cx="1751964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630036" y="3262312"/>
            <a:ext cx="173975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80"/>
          </p:nvPr>
        </p:nvSpPr>
        <p:spPr>
          <a:xfrm>
            <a:off x="609600" y="1581150"/>
            <a:ext cx="1905000" cy="1371600"/>
          </a:xfrm>
        </p:spPr>
        <p:txBody>
          <a:bodyPr>
            <a:normAutofit/>
          </a:bodyPr>
          <a:lstStyle>
            <a:lvl1pPr>
              <a:defRPr sz="1050"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81"/>
          </p:nvPr>
        </p:nvSpPr>
        <p:spPr>
          <a:xfrm>
            <a:off x="2616200" y="1581150"/>
            <a:ext cx="1905000" cy="1371600"/>
          </a:xfrm>
        </p:spPr>
        <p:txBody>
          <a:bodyPr>
            <a:normAutofit/>
          </a:bodyPr>
          <a:lstStyle>
            <a:lvl1pPr>
              <a:defRPr sz="1050"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82"/>
          </p:nvPr>
        </p:nvSpPr>
        <p:spPr>
          <a:xfrm>
            <a:off x="4622800" y="1581150"/>
            <a:ext cx="1905000" cy="1371600"/>
          </a:xfrm>
        </p:spPr>
        <p:txBody>
          <a:bodyPr>
            <a:normAutofit/>
          </a:bodyPr>
          <a:lstStyle>
            <a:lvl1pPr>
              <a:defRPr sz="1050"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83"/>
          </p:nvPr>
        </p:nvSpPr>
        <p:spPr>
          <a:xfrm>
            <a:off x="6629400" y="1581150"/>
            <a:ext cx="1905000" cy="1371600"/>
          </a:xfrm>
        </p:spPr>
        <p:txBody>
          <a:bodyPr>
            <a:normAutofit/>
          </a:bodyPr>
          <a:lstStyle>
            <a:lvl1pPr>
              <a:defRPr sz="1050"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58539055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524000"/>
            <a:ext cx="8001000" cy="2819400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76931610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1066164" y="17785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1066482" y="23119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1066800" y="28453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1066800" y="3400988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1066800" y="39121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6"/>
          <p:cNvSpPr>
            <a:spLocks noGrp="1" noChangeAspect="1"/>
          </p:cNvSpPr>
          <p:nvPr>
            <p:ph sz="quarter" idx="55" hasCustomPrompt="1"/>
          </p:nvPr>
        </p:nvSpPr>
        <p:spPr>
          <a:xfrm>
            <a:off x="640080" y="17487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05082" y="17785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05400" y="23119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05400" y="28453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05400" y="3400988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05400" y="3912163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Content Placeholder 6"/>
          <p:cNvSpPr>
            <a:spLocks noGrp="1" noChangeAspect="1"/>
          </p:cNvSpPr>
          <p:nvPr>
            <p:ph sz="quarter" idx="65" hasCustomPrompt="1"/>
          </p:nvPr>
        </p:nvSpPr>
        <p:spPr>
          <a:xfrm>
            <a:off x="640080" y="229743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8" name="Content Placeholder 6"/>
          <p:cNvSpPr>
            <a:spLocks noGrp="1" noChangeAspect="1"/>
          </p:cNvSpPr>
          <p:nvPr>
            <p:ph sz="quarter" idx="66" hasCustomPrompt="1"/>
          </p:nvPr>
        </p:nvSpPr>
        <p:spPr>
          <a:xfrm>
            <a:off x="640080" y="28917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9" name="Content Placeholder 6"/>
          <p:cNvSpPr>
            <a:spLocks noGrp="1" noChangeAspect="1"/>
          </p:cNvSpPr>
          <p:nvPr>
            <p:ph sz="quarter" idx="67" hasCustomPrompt="1"/>
          </p:nvPr>
        </p:nvSpPr>
        <p:spPr>
          <a:xfrm>
            <a:off x="640080" y="34251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0" name="Content Placeholder 6"/>
          <p:cNvSpPr>
            <a:spLocks noGrp="1" noChangeAspect="1"/>
          </p:cNvSpPr>
          <p:nvPr>
            <p:ph sz="quarter" idx="68" hasCustomPrompt="1"/>
          </p:nvPr>
        </p:nvSpPr>
        <p:spPr>
          <a:xfrm>
            <a:off x="640080" y="39585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1" name="Content Placeholder 6"/>
          <p:cNvSpPr>
            <a:spLocks noGrp="1" noChangeAspect="1"/>
          </p:cNvSpPr>
          <p:nvPr>
            <p:ph sz="quarter" idx="69" hasCustomPrompt="1"/>
          </p:nvPr>
        </p:nvSpPr>
        <p:spPr>
          <a:xfrm>
            <a:off x="4693920" y="17487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2" name="Content Placeholder 6"/>
          <p:cNvSpPr>
            <a:spLocks noGrp="1" noChangeAspect="1"/>
          </p:cNvSpPr>
          <p:nvPr>
            <p:ph sz="quarter" idx="70" hasCustomPrompt="1"/>
          </p:nvPr>
        </p:nvSpPr>
        <p:spPr>
          <a:xfrm>
            <a:off x="4693920" y="229743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3" name="Content Placeholder 6"/>
          <p:cNvSpPr>
            <a:spLocks noGrp="1" noChangeAspect="1"/>
          </p:cNvSpPr>
          <p:nvPr>
            <p:ph sz="quarter" idx="71" hasCustomPrompt="1"/>
          </p:nvPr>
        </p:nvSpPr>
        <p:spPr>
          <a:xfrm>
            <a:off x="4693920" y="28917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4" name="Content Placeholder 6"/>
          <p:cNvSpPr>
            <a:spLocks noGrp="1" noChangeAspect="1"/>
          </p:cNvSpPr>
          <p:nvPr>
            <p:ph sz="quarter" idx="72" hasCustomPrompt="1"/>
          </p:nvPr>
        </p:nvSpPr>
        <p:spPr>
          <a:xfrm>
            <a:off x="4693920" y="34251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5" name="Content Placeholder 6"/>
          <p:cNvSpPr>
            <a:spLocks noGrp="1" noChangeAspect="1"/>
          </p:cNvSpPr>
          <p:nvPr>
            <p:ph sz="quarter" idx="73" hasCustomPrompt="1"/>
          </p:nvPr>
        </p:nvSpPr>
        <p:spPr>
          <a:xfrm>
            <a:off x="4693920" y="3958590"/>
            <a:ext cx="41148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  <a:latin typeface="Roboto Slab Light"/>
                <a:ea typeface="Roboto Light"/>
                <a:cs typeface="Roboto Slab Light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285719454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657684270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297180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2pPr>
            <a:lvl3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3pPr>
            <a:lvl4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6841648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533400" y="16116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533400" y="18097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533400" y="26784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533400" y="28765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533400" y="37452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533400" y="39433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98576838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1216" y="-18290"/>
            <a:ext cx="9144000" cy="365684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xmlns="" val="291579108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2514600" y="1638000"/>
            <a:ext cx="1752600" cy="25146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6324600" y="1638000"/>
            <a:ext cx="1752600" cy="25146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69464021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1216" y="-18290"/>
            <a:ext cx="9144000" cy="516179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6096000" y="1123951"/>
            <a:ext cx="1676400" cy="29159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767206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609600" y="1657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836862" y="1657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609600" y="31051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836862" y="31051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971120447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 txBox="1">
            <a:spLocks/>
          </p:cNvSpPr>
          <p:nvPr userDrawn="1"/>
        </p:nvSpPr>
        <p:spPr>
          <a:xfrm>
            <a:off x="0" y="0"/>
            <a:ext cx="9143999" cy="31813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8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pic>
        <p:nvPicPr>
          <p:cNvPr id="9" name="Picture 8" descr="MacBook-Pro-m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2012" y="1428750"/>
            <a:ext cx="3799976" cy="2362199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60566" y="1598400"/>
            <a:ext cx="2808000" cy="1760694"/>
          </a:xfrm>
        </p:spPr>
        <p:txBody>
          <a:bodyPr>
            <a:normAutofit/>
          </a:bodyPr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620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2057400" y="4572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300" b="0" kern="0" spc="0">
                <a:solidFill>
                  <a:schemeClr val="bg2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798494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8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 txBox="1">
            <a:spLocks/>
          </p:cNvSpPr>
          <p:nvPr userDrawn="1"/>
        </p:nvSpPr>
        <p:spPr>
          <a:xfrm>
            <a:off x="0" y="0"/>
            <a:ext cx="9143999" cy="29527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8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51"/>
          </p:nvPr>
        </p:nvSpPr>
        <p:spPr>
          <a:xfrm>
            <a:off x="3810000" y="666750"/>
            <a:ext cx="1527048" cy="1527048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28240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8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 noChangeAspect="1"/>
          </p:cNvSpPr>
          <p:nvPr>
            <p:ph type="pic" sz="quarter" idx="23"/>
          </p:nvPr>
        </p:nvSpPr>
        <p:spPr>
          <a:xfrm>
            <a:off x="4086001" y="1218752"/>
            <a:ext cx="971999" cy="971998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09600" y="22405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443213640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cBook-Pro-m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710833"/>
            <a:ext cx="4817160" cy="2994517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31200" y="1926000"/>
            <a:ext cx="3564000" cy="2232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336784495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xmlns="" val="57681300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41523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638800" y="3108325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638800" y="3562350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733552"/>
            <a:ext cx="3505200" cy="3571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/>
                </a:solidFill>
                <a:latin typeface="Roboto Slab Regular" pitchFamily="2" charset="0"/>
                <a:ea typeface="Roboto Light"/>
                <a:cs typeface="Roboto Slab Regular" pitchFamily="2" charset="0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953000" y="4381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34028739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8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324600" y="647700"/>
            <a:ext cx="1676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641001786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8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324600" y="647700"/>
            <a:ext cx="1676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600" y="3714750"/>
            <a:ext cx="1219200" cy="838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8800" y="3714750"/>
            <a:ext cx="1219200" cy="838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714750"/>
            <a:ext cx="1219200" cy="838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267200" y="3714750"/>
            <a:ext cx="1219200" cy="83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94920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989964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990282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990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990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990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55"/>
          </p:nvPr>
        </p:nvSpPr>
        <p:spPr>
          <a:xfrm>
            <a:off x="533400" y="15049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81282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81600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81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81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81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charset="0"/>
                <a:cs typeface="Open Sans Extrabold" charset="0"/>
              </a:defRPr>
            </a:lvl1pPr>
          </a:lstStyle>
          <a:p>
            <a:pPr lvl="0"/>
            <a:endParaRPr lang="en-US" noProof="1"/>
          </a:p>
        </p:txBody>
      </p:sp>
      <p:sp>
        <p:nvSpPr>
          <p:cNvPr id="27" name="Content Placeholder 6"/>
          <p:cNvSpPr>
            <a:spLocks noGrp="1"/>
          </p:cNvSpPr>
          <p:nvPr>
            <p:ph sz="quarter" idx="65"/>
          </p:nvPr>
        </p:nvSpPr>
        <p:spPr>
          <a:xfrm>
            <a:off x="533400" y="205359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66"/>
          </p:nvPr>
        </p:nvSpPr>
        <p:spPr>
          <a:xfrm>
            <a:off x="533400" y="26479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67"/>
          </p:nvPr>
        </p:nvSpPr>
        <p:spPr>
          <a:xfrm>
            <a:off x="533400" y="31813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68"/>
          </p:nvPr>
        </p:nvSpPr>
        <p:spPr>
          <a:xfrm>
            <a:off x="533400" y="37147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69"/>
          </p:nvPr>
        </p:nvSpPr>
        <p:spPr>
          <a:xfrm>
            <a:off x="4693920" y="15049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70"/>
          </p:nvPr>
        </p:nvSpPr>
        <p:spPr>
          <a:xfrm>
            <a:off x="4693920" y="205359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71"/>
          </p:nvPr>
        </p:nvSpPr>
        <p:spPr>
          <a:xfrm>
            <a:off x="4693920" y="26479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72"/>
          </p:nvPr>
        </p:nvSpPr>
        <p:spPr>
          <a:xfrm>
            <a:off x="4693920" y="31813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73"/>
          </p:nvPr>
        </p:nvSpPr>
        <p:spPr>
          <a:xfrm>
            <a:off x="4693920" y="3714750"/>
            <a:ext cx="411480" cy="41148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charset="0"/>
                <a:cs typeface="Franklin Gothic Demi Cond" pitchFamily="34" charset="0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xmlns="" val="240382957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0" y="1733550"/>
            <a:ext cx="4724400" cy="2895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475291" y="2274270"/>
            <a:ext cx="2994025" cy="121981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  <a:cs typeface="Robot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486400" y="1885950"/>
            <a:ext cx="1730375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300">
                <a:solidFill>
                  <a:schemeClr val="tx1"/>
                </a:solidFill>
                <a:latin typeface="Roboto Slab Regular" pitchFamily="2" charset="0"/>
                <a:cs typeface="Roboto Slab Regular" pitchFamily="2" charset="0"/>
              </a:defRPr>
            </a:lvl1pPr>
            <a:lvl2pPr marL="457200" indent="0">
              <a:buFontTx/>
              <a:buNone/>
              <a:defRPr sz="1400">
                <a:latin typeface="Franklin Gothic Medium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70372044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0" y="1504950"/>
            <a:ext cx="9144000" cy="2133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852020222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01-iPad-Air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666750"/>
            <a:ext cx="2655651" cy="3733800"/>
          </a:xfrm>
          <a:prstGeom prst="rect">
            <a:avLst/>
          </a:prstGeom>
        </p:spPr>
      </p:pic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508973" y="1200149"/>
            <a:ext cx="2190904" cy="28080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xmlns="" val="860156159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c-Cinema-Monitor-Style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1471074"/>
            <a:ext cx="4267200" cy="3318663"/>
          </a:xfrm>
          <a:prstGeom prst="rect">
            <a:avLst/>
          </a:prstGeom>
        </p:spPr>
      </p:pic>
      <p:sp>
        <p:nvSpPr>
          <p:cNvPr id="9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2716924" y="1764000"/>
            <a:ext cx="3531476" cy="220717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149511184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c-Cinema-Monitor-Style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352550"/>
            <a:ext cx="4267200" cy="3318663"/>
          </a:xfrm>
          <a:prstGeom prst="rect">
            <a:avLst/>
          </a:prstGeom>
        </p:spPr>
      </p:pic>
      <p:sp>
        <p:nvSpPr>
          <p:cNvPr id="9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4850524" y="1645476"/>
            <a:ext cx="3531476" cy="220717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203287650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c-Cinema-Monitor-Style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1581150"/>
            <a:ext cx="3581400" cy="2785306"/>
          </a:xfrm>
          <a:prstGeom prst="rect">
            <a:avLst/>
          </a:prstGeom>
        </p:spPr>
      </p:pic>
      <p:sp>
        <p:nvSpPr>
          <p:cNvPr id="9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3048000" y="1809750"/>
            <a:ext cx="2963917" cy="185244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3382220130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7172" y="381000"/>
            <a:ext cx="2169657" cy="4324350"/>
          </a:xfrm>
          <a:prstGeom prst="rect">
            <a:avLst/>
          </a:prstGeom>
        </p:spPr>
      </p:pic>
      <p:sp>
        <p:nvSpPr>
          <p:cNvPr id="16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3733800" y="1047750"/>
            <a:ext cx="1655999" cy="2895600"/>
          </a:xfrm>
        </p:spPr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1056160907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524000"/>
            <a:ext cx="1672643" cy="3333750"/>
          </a:xfrm>
          <a:prstGeom prst="rect">
            <a:avLst/>
          </a:prstGeom>
        </p:spPr>
      </p:pic>
      <p:sp>
        <p:nvSpPr>
          <p:cNvPr id="16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4666949" y="2057400"/>
            <a:ext cx="1276651" cy="2232291"/>
          </a:xfrm>
        </p:spPr>
        <p:txBody>
          <a:bodyPr/>
          <a:lstStyle/>
          <a:p>
            <a:endParaRPr lang="en-JM" dirty="0"/>
          </a:p>
        </p:txBody>
      </p:sp>
      <p:pic>
        <p:nvPicPr>
          <p:cNvPr id="4" name="Picture 3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1524000"/>
            <a:ext cx="1672643" cy="3333750"/>
          </a:xfrm>
          <a:prstGeom prst="rect">
            <a:avLst/>
          </a:prstGeom>
        </p:spPr>
      </p:pic>
      <p:sp>
        <p:nvSpPr>
          <p:cNvPr id="5" name="Picture Placeholder 19"/>
          <p:cNvSpPr>
            <a:spLocks noGrp="1"/>
          </p:cNvSpPr>
          <p:nvPr>
            <p:ph type="pic" sz="quarter" idx="65"/>
          </p:nvPr>
        </p:nvSpPr>
        <p:spPr>
          <a:xfrm>
            <a:off x="3066749" y="2057400"/>
            <a:ext cx="1276651" cy="2232291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124463486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9"/>
          <p:cNvSpPr>
            <a:spLocks noGrp="1"/>
          </p:cNvSpPr>
          <p:nvPr>
            <p:ph type="pic" sz="quarter" idx="65"/>
          </p:nvPr>
        </p:nvSpPr>
        <p:spPr>
          <a:xfrm>
            <a:off x="838200" y="2495550"/>
            <a:ext cx="1828800" cy="264795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33400" y="4191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2195185463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038600" y="762000"/>
            <a:ext cx="2362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0" kern="0" spc="0">
                <a:solidFill>
                  <a:schemeClr val="tx1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1066800" y="1366313"/>
            <a:ext cx="1517391" cy="2653237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38600" y="923925"/>
            <a:ext cx="4038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xmlns="" val="794212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91.xml"/><Relationship Id="rId55" Type="http://schemas.openxmlformats.org/officeDocument/2006/relationships/slideLayout" Target="../slideLayouts/slideLayout96.xml"/><Relationship Id="rId63" Type="http://schemas.openxmlformats.org/officeDocument/2006/relationships/slideLayout" Target="../slideLayouts/slideLayout104.xml"/><Relationship Id="rId6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3" Type="http://schemas.openxmlformats.org/officeDocument/2006/relationships/slideLayout" Target="../slideLayouts/slideLayout94.xml"/><Relationship Id="rId58" Type="http://schemas.openxmlformats.org/officeDocument/2006/relationships/slideLayout" Target="../slideLayouts/slideLayout99.xml"/><Relationship Id="rId6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49" Type="http://schemas.openxmlformats.org/officeDocument/2006/relationships/slideLayout" Target="../slideLayouts/slideLayout90.xml"/><Relationship Id="rId5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52" Type="http://schemas.openxmlformats.org/officeDocument/2006/relationships/slideLayout" Target="../slideLayouts/slideLayout93.xml"/><Relationship Id="rId60" Type="http://schemas.openxmlformats.org/officeDocument/2006/relationships/slideLayout" Target="../slideLayouts/slideLayout101.xml"/><Relationship Id="rId6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slideLayout" Target="../slideLayouts/slideLayout89.xml"/><Relationship Id="rId56" Type="http://schemas.openxmlformats.org/officeDocument/2006/relationships/slideLayout" Target="../slideLayouts/slideLayout97.xml"/><Relationship Id="rId64" Type="http://schemas.openxmlformats.org/officeDocument/2006/relationships/slideLayout" Target="../slideLayouts/slideLayout105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92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59" Type="http://schemas.openxmlformats.org/officeDocument/2006/relationships/slideLayout" Target="../slideLayouts/slideLayout100.xml"/><Relationship Id="rId67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Relationship Id="rId54" Type="http://schemas.openxmlformats.org/officeDocument/2006/relationships/slideLayout" Target="../slideLayouts/slideLayout95.xml"/><Relationship Id="rId62" Type="http://schemas.openxmlformats.org/officeDocument/2006/relationships/slideLayout" Target="../slideLayouts/slideLayout103.xml"/><Relationship Id="rId7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kkk.jpg"/>
          <p:cNvPicPr>
            <a:picLocks noChangeAspect="1" noChangeArrowheads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857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JM" altLang="en-US"/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76350"/>
            <a:ext cx="822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JM" altLang="en-US"/>
          </a:p>
        </p:txBody>
      </p:sp>
      <p:sp>
        <p:nvSpPr>
          <p:cNvPr id="9" name="Slide Number Placeholder 3"/>
          <p:cNvSpPr txBox="1">
            <a:spLocks noChangeAspect="1"/>
          </p:cNvSpPr>
          <p:nvPr/>
        </p:nvSpPr>
        <p:spPr>
          <a:xfrm rot="5400000">
            <a:off x="8657432" y="637381"/>
            <a:ext cx="685800" cy="287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900">
                <a:solidFill>
                  <a:schemeClr val="bg1"/>
                </a:solidFill>
                <a:latin typeface="Open Sans Light" charset="0"/>
                <a:sym typeface="+mn-ea"/>
              </a:rPr>
              <a:t>PAGE </a:t>
            </a:r>
            <a:fld id="{FCEEA39D-540D-473F-BED9-FC41EB2FB0A4}" type="slidenum">
              <a:rPr lang="en-US" altLang="en-US" sz="900" smtClean="0">
                <a:solidFill>
                  <a:schemeClr val="bg1"/>
                </a:solidFill>
                <a:latin typeface="Open Sans Light" charset="0"/>
                <a:sym typeface="+mn-ea"/>
              </a:rPr>
              <a:pPr algn="ctr" eaLnBrk="1" hangingPunct="1"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900">
              <a:solidFill>
                <a:schemeClr val="bg1"/>
              </a:solidFill>
              <a:latin typeface="Open Sans Light" charset="0"/>
              <a:sym typeface="+mn-ea"/>
            </a:endParaRPr>
          </a:p>
        </p:txBody>
      </p:sp>
      <p:grpSp>
        <p:nvGrpSpPr>
          <p:cNvPr id="1030" name="Group 15"/>
          <p:cNvGrpSpPr>
            <a:grpSpLocks/>
          </p:cNvGrpSpPr>
          <p:nvPr userDrawn="1"/>
        </p:nvGrpSpPr>
        <p:grpSpPr bwMode="auto">
          <a:xfrm>
            <a:off x="1077913" y="4803775"/>
            <a:ext cx="5832475" cy="9525"/>
            <a:chOff x="548640" y="914400"/>
            <a:chExt cx="8046720" cy="914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48640" y="914400"/>
              <a:ext cx="80467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48640" y="923544"/>
              <a:ext cx="80467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/>
          <p:nvPr/>
        </p:nvSpPr>
        <p:spPr>
          <a:xfrm>
            <a:off x="7086600" y="4629150"/>
            <a:ext cx="1981200" cy="3048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accent1"/>
                </a:solidFill>
                <a:latin typeface="+mj-ea"/>
                <a:ea typeface="Open Sans" charset="0"/>
                <a:cs typeface="Open Sans"/>
                <a:sym typeface="+mn-ea"/>
              </a:rPr>
              <a:t>HANBRIDGE IS YOUR CHOICE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563881" y="438148"/>
            <a:ext cx="274319" cy="45719"/>
            <a:chOff x="563881" y="438150"/>
            <a:chExt cx="274319" cy="4571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563881" y="438150"/>
              <a:ext cx="45719" cy="45719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40081" y="438150"/>
              <a:ext cx="45719" cy="45719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1" y="438150"/>
              <a:ext cx="45719" cy="45719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92481" y="438150"/>
              <a:ext cx="45719" cy="45719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34" name="TextBox 19"/>
          <p:cNvSpPr txBox="1">
            <a:spLocks noChangeArrowheads="1"/>
          </p:cNvSpPr>
          <p:nvPr/>
        </p:nvSpPr>
        <p:spPr bwMode="auto">
          <a:xfrm>
            <a:off x="3505200" y="4781550"/>
            <a:ext cx="182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zh-CN" altLang="zh-CN" sz="1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© </a:t>
            </a:r>
            <a:r>
              <a:rPr lang="zh-CN" altLang="zh-CN" sz="7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</a:t>
            </a:r>
            <a:r>
              <a:rPr lang="en-SG" altLang="zh-CN" sz="7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ANBRIDGE INSTITUTE</a:t>
            </a:r>
            <a:r>
              <a:rPr lang="zh-CN" altLang="zh-CN" sz="7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20</a:t>
            </a:r>
            <a:r>
              <a:rPr lang="en-US" altLang="zh-CN" sz="7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9414763-33BE-4370-A830-47BA367ED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8" r="16379" b="19983"/>
          <a:stretch/>
        </p:blipFill>
        <p:spPr>
          <a:xfrm>
            <a:off x="506927" y="4584716"/>
            <a:ext cx="366893" cy="2360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33" r:id="rId2"/>
    <p:sldLayoutId id="2147483734" r:id="rId3"/>
    <p:sldLayoutId id="2147483761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62" r:id="rId11"/>
    <p:sldLayoutId id="2147483763" r:id="rId12"/>
    <p:sldLayoutId id="2147483741" r:id="rId13"/>
    <p:sldLayoutId id="2147483742" r:id="rId14"/>
    <p:sldLayoutId id="2147483743" r:id="rId15"/>
    <p:sldLayoutId id="2147483764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65" r:id="rId24"/>
    <p:sldLayoutId id="2147483766" r:id="rId25"/>
    <p:sldLayoutId id="2147483751" r:id="rId26"/>
    <p:sldLayoutId id="2147483767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68" r:id="rId33"/>
    <p:sldLayoutId id="2147483769" r:id="rId34"/>
    <p:sldLayoutId id="2147483770" r:id="rId35"/>
    <p:sldLayoutId id="2147483757" r:id="rId36"/>
    <p:sldLayoutId id="2147483758" r:id="rId37"/>
    <p:sldLayoutId id="2147483759" r:id="rId38"/>
    <p:sldLayoutId id="2147483771" r:id="rId39"/>
    <p:sldLayoutId id="2147483842" r:id="rId40"/>
    <p:sldLayoutId id="2147483843" r:id="rId4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Open Sans Light" charset="0"/>
          <a:ea typeface="MS PGothic" panose="020B0600070205080204" pitchFamily="34" charset="-128"/>
          <a:cs typeface="Open Sans Light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28750"/>
            <a:ext cx="80010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33600" y="1200150"/>
            <a:ext cx="3810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5"/>
          <p:cNvGrpSpPr>
            <a:grpSpLocks/>
          </p:cNvGrpSpPr>
          <p:nvPr userDrawn="1"/>
        </p:nvGrpSpPr>
        <p:grpSpPr bwMode="auto">
          <a:xfrm>
            <a:off x="1077913" y="4803775"/>
            <a:ext cx="5832475" cy="9525"/>
            <a:chOff x="548640" y="914400"/>
            <a:chExt cx="8046720" cy="914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48640" y="914400"/>
              <a:ext cx="80467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48640" y="923544"/>
              <a:ext cx="80467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6"/>
          <p:cNvSpPr txBox="1"/>
          <p:nvPr userDrawn="1"/>
        </p:nvSpPr>
        <p:spPr>
          <a:xfrm>
            <a:off x="7086600" y="4629150"/>
            <a:ext cx="1676400" cy="3048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accent1"/>
                </a:solidFill>
                <a:latin typeface="Open Sans" panose="020B0606030504020204"/>
                <a:ea typeface="Open Sans" panose="020B0606030504020204" charset="0"/>
                <a:cs typeface="Open Sans" panose="020B0606030504020204"/>
              </a:rPr>
              <a:t>HANBRIDGE IS YOUR CHOICE</a:t>
            </a:r>
          </a:p>
        </p:txBody>
      </p:sp>
      <p:sp>
        <p:nvSpPr>
          <p:cNvPr id="10" name="TextBox 19"/>
          <p:cNvSpPr txBox="1">
            <a:spLocks noChangeArrowheads="1"/>
          </p:cNvSpPr>
          <p:nvPr userDrawn="1"/>
        </p:nvSpPr>
        <p:spPr bwMode="auto">
          <a:xfrm>
            <a:off x="3352800" y="4781550"/>
            <a:ext cx="182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© H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ANBRIDGE INSTITUTE 2020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4F20D9-305D-4E4A-9CCA-63B6390B0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78" r="16379" b="19983"/>
          <a:stretch/>
        </p:blipFill>
        <p:spPr>
          <a:xfrm>
            <a:off x="506927" y="4584716"/>
            <a:ext cx="366893" cy="2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341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  <p:sldLayoutId id="2147483801" r:id="rId28"/>
    <p:sldLayoutId id="2147483802" r:id="rId29"/>
    <p:sldLayoutId id="2147483803" r:id="rId30"/>
    <p:sldLayoutId id="2147483804" r:id="rId31"/>
    <p:sldLayoutId id="2147483805" r:id="rId32"/>
    <p:sldLayoutId id="2147483806" r:id="rId33"/>
    <p:sldLayoutId id="2147483807" r:id="rId34"/>
    <p:sldLayoutId id="2147483808" r:id="rId35"/>
    <p:sldLayoutId id="2147483809" r:id="rId36"/>
    <p:sldLayoutId id="2147483810" r:id="rId37"/>
    <p:sldLayoutId id="2147483811" r:id="rId38"/>
    <p:sldLayoutId id="2147483812" r:id="rId39"/>
    <p:sldLayoutId id="2147483813" r:id="rId40"/>
    <p:sldLayoutId id="2147483814" r:id="rId41"/>
    <p:sldLayoutId id="2147483815" r:id="rId42"/>
    <p:sldLayoutId id="2147483816" r:id="rId43"/>
    <p:sldLayoutId id="2147483817" r:id="rId44"/>
    <p:sldLayoutId id="2147483818" r:id="rId45"/>
    <p:sldLayoutId id="2147483819" r:id="rId46"/>
    <p:sldLayoutId id="2147483820" r:id="rId47"/>
    <p:sldLayoutId id="2147483821" r:id="rId48"/>
    <p:sldLayoutId id="2147483822" r:id="rId49"/>
    <p:sldLayoutId id="2147483823" r:id="rId50"/>
    <p:sldLayoutId id="2147483824" r:id="rId51"/>
    <p:sldLayoutId id="2147483825" r:id="rId52"/>
    <p:sldLayoutId id="2147483826" r:id="rId53"/>
    <p:sldLayoutId id="2147483827" r:id="rId54"/>
    <p:sldLayoutId id="2147483828" r:id="rId55"/>
    <p:sldLayoutId id="2147483829" r:id="rId56"/>
    <p:sldLayoutId id="2147483830" r:id="rId57"/>
    <p:sldLayoutId id="2147483831" r:id="rId58"/>
    <p:sldLayoutId id="2147483832" r:id="rId59"/>
    <p:sldLayoutId id="2147483833" r:id="rId60"/>
    <p:sldLayoutId id="2147483834" r:id="rId61"/>
    <p:sldLayoutId id="2147483835" r:id="rId62"/>
    <p:sldLayoutId id="2147483836" r:id="rId63"/>
    <p:sldLayoutId id="2147483837" r:id="rId64"/>
    <p:sldLayoutId id="2147483838" r:id="rId65"/>
    <p:sldLayoutId id="2147483839" r:id="rId66"/>
    <p:sldLayoutId id="2147483840" r:id="rId67"/>
    <p:sldLayoutId id="2147483841" r:id="rId68"/>
  </p:sldLayoutIdLst>
  <p:transition spd="slow">
    <p:push dir="u"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2600" b="0" i="0" kern="1200" spc="-150"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  <a:gs pos="45000">
                <a:schemeClr val="accent2"/>
              </a:gs>
              <a:gs pos="68000">
                <a:schemeClr val="accent3"/>
              </a:gs>
            </a:gsLst>
            <a:lin ang="0" scaled="1"/>
            <a:tileRect/>
          </a:gradFill>
          <a:latin typeface="Roboto Slab Regular" pitchFamily="2" charset="0"/>
          <a:ea typeface="Roboto Light"/>
          <a:cs typeface="Roboto Slab Regular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Roboto Light"/>
          <a:ea typeface="+mn-ea"/>
          <a:cs typeface="Roboto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Roboto Light"/>
          <a:ea typeface="+mn-ea"/>
          <a:cs typeface="Roboto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Roboto Light"/>
          <a:ea typeface="+mn-ea"/>
          <a:cs typeface="Roboto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>
              <a:lumMod val="50000"/>
              <a:lumOff val="50000"/>
            </a:schemeClr>
          </a:solidFill>
          <a:latin typeface="Roboto Light"/>
          <a:ea typeface="+mn-ea"/>
          <a:cs typeface="Roboto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050" kern="1200">
          <a:solidFill>
            <a:schemeClr val="tx1">
              <a:lumMod val="50000"/>
              <a:lumOff val="50000"/>
            </a:schemeClr>
          </a:solidFill>
          <a:latin typeface="Roboto Light"/>
          <a:ea typeface="+mn-ea"/>
          <a:cs typeface="Roboto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hyperlink" Target="https://www.channelnewsasia.com/news/singapore/singaporean-students-international-young-physicists-olympiads-10708306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moe.gov.sg/docs/default-source/document/publications/education-statistics-digest/esd_2017.pdf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zh.wikipedia.org/wiki/File:Flag_of_Singapore.sv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5" Type="http://schemas.openxmlformats.org/officeDocument/2006/relationships/hyperlink" Target="http://zh.wikipedia.org/wiki/File:Coat_of_arms_of_Singapore_(blazon).svg" TargetMode="Externa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s://www.sp.edu.sg/" TargetMode="External"/><Relationship Id="rId7" Type="http://schemas.openxmlformats.org/officeDocument/2006/relationships/hyperlink" Target="https://www.rp.edu.s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tp.edu.sg/" TargetMode="External"/><Relationship Id="rId5" Type="http://schemas.openxmlformats.org/officeDocument/2006/relationships/hyperlink" Target="https://www.np.edu.sg/Pages/default.aspx" TargetMode="External"/><Relationship Id="rId4" Type="http://schemas.openxmlformats.org/officeDocument/2006/relationships/hyperlink" Target="https://www.nyp.edu.sg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jpeg"/><Relationship Id="rId3" Type="http://schemas.openxmlformats.org/officeDocument/2006/relationships/hyperlink" Target="http://www.nus.edu.sg/" TargetMode="External"/><Relationship Id="rId7" Type="http://schemas.openxmlformats.org/officeDocument/2006/relationships/hyperlink" Target="https://www.singaporetech.edu.sg/" TargetMode="External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utd.edu.sg/" TargetMode="External"/><Relationship Id="rId11" Type="http://schemas.openxmlformats.org/officeDocument/2006/relationships/image" Target="../media/image80.png"/><Relationship Id="rId5" Type="http://schemas.openxmlformats.org/officeDocument/2006/relationships/hyperlink" Target="https://www.smu.edu.sg/" TargetMode="External"/><Relationship Id="rId10" Type="http://schemas.openxmlformats.org/officeDocument/2006/relationships/hyperlink" Target="http://www.suss.edu.sg/Pages/index.aspx" TargetMode="External"/><Relationship Id="rId4" Type="http://schemas.openxmlformats.org/officeDocument/2006/relationships/hyperlink" Target="https://www.ntu.edu.sg/Pages/home.aspx" TargetMode="External"/><Relationship Id="rId9" Type="http://schemas.openxmlformats.org/officeDocument/2006/relationships/image" Target="../media/image79.jpeg"/><Relationship Id="rId1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safecities.economist.com/safe-cities-index-2017-infographic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Placeholder 17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0" y="2647950"/>
            <a:ext cx="9180513" cy="17526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1200">
              <a:solidFill>
                <a:srgbClr val="FFFFFF"/>
              </a:solidFill>
              <a:latin typeface="Open Sans" charset="0"/>
              <a:ea typeface="MS PGothic" panose="020B0600070205080204" pitchFamily="34" charset="-128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822130" y="3308806"/>
            <a:ext cx="21240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JM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WWW.HANBRIDGE.EDU.SG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492750" y="3257550"/>
            <a:ext cx="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5499100" y="3581400"/>
            <a:ext cx="209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JM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HANBRIDGE INSTITUTE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7683500" y="3575050"/>
            <a:ext cx="577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JM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153400" y="3581400"/>
            <a:ext cx="0" cy="215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TextBox 10"/>
          <p:cNvSpPr txBox="1">
            <a:spLocks noChangeArrowheads="1"/>
          </p:cNvSpPr>
          <p:nvPr/>
        </p:nvSpPr>
        <p:spPr bwMode="auto">
          <a:xfrm>
            <a:off x="241300" y="3282950"/>
            <a:ext cx="525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如何接轨新加坡公立教育体系</a:t>
            </a: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?</a:t>
            </a:r>
            <a:endParaRPr lang="en-US" altLang="en-US" sz="2800" dirty="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689850" y="3581400"/>
            <a:ext cx="0" cy="215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48325" y="3562350"/>
            <a:ext cx="1895475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xmlns="" id="{6490395B-69CF-458C-A73F-C11157E4E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334" y="399000"/>
            <a:ext cx="57150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latin typeface="+mj-ea"/>
                <a:ea typeface="+mj-ea"/>
                <a:cs typeface="华文行楷" panose="02010800040101010101" pitchFamily="2" charset="-122"/>
              </a:rPr>
              <a:t>2019</a:t>
            </a:r>
            <a:r>
              <a:rPr lang="zh-CN" altLang="en-US" dirty="0">
                <a:latin typeface="+mj-ea"/>
                <a:ea typeface="+mj-ea"/>
                <a:cs typeface="华文行楷" panose="02010800040101010101" pitchFamily="2" charset="-122"/>
              </a:rPr>
              <a:t>年全球最具竞争力</a:t>
            </a:r>
            <a:r>
              <a:rPr lang="en-US" altLang="zh-CN" dirty="0">
                <a:latin typeface="+mj-ea"/>
                <a:ea typeface="+mj-ea"/>
                <a:cs typeface="华文行楷" panose="02010800040101010101" pitchFamily="2" charset="-122"/>
              </a:rPr>
              <a:t>10</a:t>
            </a:r>
            <a:r>
              <a:rPr lang="zh-CN" altLang="en-US" dirty="0">
                <a:latin typeface="+mj-ea"/>
                <a:ea typeface="+mj-ea"/>
                <a:cs typeface="华文行楷" panose="02010800040101010101" pitchFamily="2" charset="-122"/>
              </a:rPr>
              <a:t>大城市</a:t>
            </a:r>
            <a:r>
              <a:rPr lang="zh-CN" altLang="en-US" dirty="0">
                <a:latin typeface="+mj-ea"/>
                <a:ea typeface="+mj-ea"/>
              </a:rPr>
              <a:t/>
            </a:r>
            <a:br>
              <a:rPr lang="zh-CN" altLang="en-US" dirty="0">
                <a:latin typeface="+mj-ea"/>
                <a:ea typeface="+mj-ea"/>
              </a:rPr>
            </a:b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4578" name="Text Placeholder 4">
            <a:extLst>
              <a:ext uri="{FF2B5EF4-FFF2-40B4-BE49-F238E27FC236}">
                <a16:creationId xmlns:a16="http://schemas.microsoft.com/office/drawing/2014/main" xmlns="" id="{FA01533F-32CF-4317-BEEC-C5FD7FFAFF99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43536" y="820738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SimSun" panose="02010600030101010101" pitchFamily="2" charset="-122"/>
                <a:ea typeface="SimSun" panose="02010600030101010101" pitchFamily="2" charset="-122"/>
                <a:cs typeface="华文行楷" panose="02010800040101010101" pitchFamily="2" charset="-122"/>
              </a:rPr>
              <a:t>新加坡国情概览</a:t>
            </a:r>
            <a:endParaRPr lang="en-US" altLang="en-US" sz="1200" b="1" dirty="0">
              <a:ea typeface="SimSun" panose="02010600030101010101" pitchFamily="2" charset="-122"/>
              <a:cs typeface="华文行楷" panose="02010800040101010101" pitchFamily="2" charset="-12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b="1" dirty="0">
              <a:ea typeface="SimSun" panose="0201060003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24579" name="Text Placeholder 6">
            <a:extLst>
              <a:ext uri="{FF2B5EF4-FFF2-40B4-BE49-F238E27FC236}">
                <a16:creationId xmlns:a16="http://schemas.microsoft.com/office/drawing/2014/main" xmlns="" id="{C99EB811-2F6D-4DDF-A105-6D7886EE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457700"/>
            <a:ext cx="335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000" b="1" dirty="0">
                <a:solidFill>
                  <a:srgbClr val="FFFFFF"/>
                </a:solidFill>
                <a:latin typeface="+mj-ea"/>
                <a:ea typeface="+mj-ea"/>
              </a:rPr>
              <a:t>（资料来源：</a:t>
            </a:r>
            <a:r>
              <a:rPr lang="en-US" altLang="zh-CN" sz="1000" b="1" dirty="0">
                <a:solidFill>
                  <a:srgbClr val="FFFFFF"/>
                </a:solidFill>
                <a:latin typeface="+mj-ea"/>
                <a:ea typeface="+mj-ea"/>
              </a:rPr>
              <a:t>2019</a:t>
            </a:r>
            <a:r>
              <a:rPr lang="zh-CN" altLang="en-US" sz="1000" b="1" dirty="0">
                <a:solidFill>
                  <a:srgbClr val="FFFFFF"/>
                </a:solidFill>
                <a:latin typeface="+mj-ea"/>
                <a:ea typeface="+mj-ea"/>
              </a:rPr>
              <a:t>年全球经济论坛全球竞争力报告）</a:t>
            </a:r>
            <a:endParaRPr lang="en-SG" altLang="en-US" sz="1000" b="1" dirty="0">
              <a:solidFill>
                <a:srgbClr val="FFFFFF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JM" altLang="en-US" sz="1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581" name="Text Placeholder 7">
            <a:extLst>
              <a:ext uri="{FF2B5EF4-FFF2-40B4-BE49-F238E27FC236}">
                <a16:creationId xmlns:a16="http://schemas.microsoft.com/office/drawing/2014/main" xmlns="" id="{75F1C50B-1199-4CA7-8E80-CFAD15FA4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976313"/>
            <a:ext cx="30480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SG" altLang="zh-CN" b="1" dirty="0">
                <a:solidFill>
                  <a:schemeClr val="bg1"/>
                </a:solidFill>
                <a:latin typeface="+mj-ea"/>
                <a:ea typeface="+mj-ea"/>
              </a:rPr>
              <a:t>1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新加坡</a:t>
            </a:r>
            <a:endParaRPr lang="en-SG" altLang="en-US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eaLnBrk="1" hangingPunct="1"/>
            <a:endParaRPr lang="en-JM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8DF64A0-F7A9-41E1-97AD-0D67A33842D4}"/>
              </a:ext>
            </a:extLst>
          </p:cNvPr>
          <p:cNvCxnSpPr/>
          <p:nvPr/>
        </p:nvCxnSpPr>
        <p:spPr>
          <a:xfrm>
            <a:off x="5715000" y="1397000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4" name="Text Placeholder 7">
            <a:extLst>
              <a:ext uri="{FF2B5EF4-FFF2-40B4-BE49-F238E27FC236}">
                <a16:creationId xmlns:a16="http://schemas.microsoft.com/office/drawing/2014/main" xmlns="" id="{9076646E-3423-4F09-BB54-241637002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488294"/>
            <a:ext cx="29718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JM" altLang="en-US" sz="110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8D55188-9A1C-4C92-A804-0263ABE585DE}"/>
              </a:ext>
            </a:extLst>
          </p:cNvPr>
          <p:cNvCxnSpPr/>
          <p:nvPr/>
        </p:nvCxnSpPr>
        <p:spPr>
          <a:xfrm>
            <a:off x="5715000" y="1947863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5" name="Text Placeholder 7">
            <a:extLst>
              <a:ext uri="{FF2B5EF4-FFF2-40B4-BE49-F238E27FC236}">
                <a16:creationId xmlns:a16="http://schemas.microsoft.com/office/drawing/2014/main" xmlns="" id="{6C7C18C4-CC2B-4F36-8621-74744D8B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067" y="1074200"/>
            <a:ext cx="16002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JM" altLang="en-US"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575E0DA-1917-4B1B-9523-EE59BFDEE90B}"/>
              </a:ext>
            </a:extLst>
          </p:cNvPr>
          <p:cNvCxnSpPr/>
          <p:nvPr/>
        </p:nvCxnSpPr>
        <p:spPr>
          <a:xfrm>
            <a:off x="5715000" y="2463800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8" name="Text Placeholder 7">
            <a:extLst>
              <a:ext uri="{FF2B5EF4-FFF2-40B4-BE49-F238E27FC236}">
                <a16:creationId xmlns:a16="http://schemas.microsoft.com/office/drawing/2014/main" xmlns="" id="{00AB9D67-38C1-45A5-A56E-B302111F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1597025"/>
            <a:ext cx="16002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SG" altLang="en-US" sz="1100">
              <a:solidFill>
                <a:srgbClr val="000000"/>
              </a:solidFill>
              <a:latin typeface="Franklin Gothic Medium" panose="020B06030201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C999713-5D8A-47EF-B000-70A474C70DD7}"/>
              </a:ext>
            </a:extLst>
          </p:cNvPr>
          <p:cNvCxnSpPr/>
          <p:nvPr/>
        </p:nvCxnSpPr>
        <p:spPr>
          <a:xfrm>
            <a:off x="5715000" y="2997200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90" name="Text Placeholder 7">
            <a:extLst>
              <a:ext uri="{FF2B5EF4-FFF2-40B4-BE49-F238E27FC236}">
                <a16:creationId xmlns:a16="http://schemas.microsoft.com/office/drawing/2014/main" xmlns="" id="{45950BFE-E71E-47AC-A1C3-D7E8472BD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2130425"/>
            <a:ext cx="16002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JM" altLang="en-US" sz="110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F4FBCE8-2090-4494-9406-F6CEE6B1B35D}"/>
              </a:ext>
            </a:extLst>
          </p:cNvPr>
          <p:cNvCxnSpPr/>
          <p:nvPr/>
        </p:nvCxnSpPr>
        <p:spPr>
          <a:xfrm>
            <a:off x="5715000" y="3548063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87C227B2-41B7-42BD-9E45-B986B17A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938" y="1482204"/>
            <a:ext cx="1462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2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香港</a:t>
            </a:r>
            <a:endParaRPr lang="en-SG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593" name="Rectangle 8">
            <a:extLst>
              <a:ext uri="{FF2B5EF4-FFF2-40B4-BE49-F238E27FC236}">
                <a16:creationId xmlns:a16="http://schemas.microsoft.com/office/drawing/2014/main" xmlns="" id="{FE1E3082-41DD-4EAE-B09F-925699A1F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668" y="1970089"/>
            <a:ext cx="880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SG" altLang="zh-TW" b="1" dirty="0">
                <a:solidFill>
                  <a:schemeClr val="bg1"/>
                </a:solidFill>
                <a:latin typeface="+mj-ea"/>
                <a:ea typeface="+mj-ea"/>
              </a:rPr>
              <a:t>3 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美国</a:t>
            </a:r>
            <a:endParaRPr lang="zh-TW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594" name="Rectangle 9">
            <a:extLst>
              <a:ext uri="{FF2B5EF4-FFF2-40B4-BE49-F238E27FC236}">
                <a16:creationId xmlns:a16="http://schemas.microsoft.com/office/drawing/2014/main" xmlns="" id="{EE5D968A-4530-4FC6-8EBF-967088C53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625" y="2549565"/>
            <a:ext cx="1223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SG" altLang="zh-CN" b="1" dirty="0">
                <a:solidFill>
                  <a:schemeClr val="bg1"/>
                </a:solidFill>
                <a:latin typeface="+mj-ea"/>
                <a:ea typeface="+mj-ea"/>
              </a:rPr>
              <a:t>   4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瑞士</a:t>
            </a:r>
            <a:endParaRPr lang="en-SG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595" name="Rectangle 12">
            <a:extLst>
              <a:ext uri="{FF2B5EF4-FFF2-40B4-BE49-F238E27FC236}">
                <a16:creationId xmlns:a16="http://schemas.microsoft.com/office/drawing/2014/main" xmlns="" id="{B8EF3A3A-CDA0-4EE0-A40A-37E11D92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938" y="3064391"/>
            <a:ext cx="2278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SG" altLang="zh-CN" b="1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</a:rPr>
              <a:t>5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</a:rPr>
              <a:t>阿拉伯联合酋长国</a:t>
            </a:r>
            <a:endParaRPr lang="en-SG" altLang="en-US" b="1" dirty="0">
              <a:solidFill>
                <a:schemeClr val="bg1"/>
              </a:solidFill>
              <a:latin typeface="+mj-ea"/>
              <a:ea typeface="+mj-ea"/>
              <a:cs typeface="华文行楷" panose="02010800040101010101" pitchFamily="2" charset="-122"/>
            </a:endParaRPr>
          </a:p>
        </p:txBody>
      </p:sp>
      <p:pic>
        <p:nvPicPr>
          <p:cNvPr id="41986" name="Picture 2" descr="Image result for æ°å å¡æå·ç«äºå">
            <a:extLst>
              <a:ext uri="{FF2B5EF4-FFF2-40B4-BE49-F238E27FC236}">
                <a16:creationId xmlns:a16="http://schemas.microsoft.com/office/drawing/2014/main" xmlns="" id="{639D97D9-4879-480E-A8D6-655CA759B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7"/>
          <a:stretch/>
        </p:blipFill>
        <p:spPr bwMode="auto">
          <a:xfrm>
            <a:off x="851069" y="1566326"/>
            <a:ext cx="4480080" cy="24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xmlns="" id="{6490395B-69CF-458C-A73F-C11157E4E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334" y="399000"/>
            <a:ext cx="57150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latin typeface="+mj-ea"/>
                <a:ea typeface="+mj-ea"/>
                <a:cs typeface="华文行楷" panose="02010800040101010101" pitchFamily="2" charset="-122"/>
              </a:rPr>
              <a:t>2020</a:t>
            </a:r>
            <a:r>
              <a:rPr lang="zh-CN" altLang="en-US" dirty="0">
                <a:latin typeface="+mj-ea"/>
                <a:ea typeface="+mj-ea"/>
                <a:cs typeface="华文行楷" panose="02010800040101010101" pitchFamily="2" charset="-122"/>
              </a:rPr>
              <a:t>年全球最具竞争力前五大特质</a:t>
            </a:r>
            <a:r>
              <a:rPr lang="zh-CN" altLang="en-US" dirty="0">
                <a:latin typeface="+mj-ea"/>
                <a:ea typeface="+mj-ea"/>
              </a:rPr>
              <a:t/>
            </a:r>
            <a:br>
              <a:rPr lang="zh-CN" altLang="en-US" dirty="0">
                <a:latin typeface="+mj-ea"/>
                <a:ea typeface="+mj-ea"/>
              </a:rPr>
            </a:b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4578" name="Text Placeholder 4">
            <a:extLst>
              <a:ext uri="{FF2B5EF4-FFF2-40B4-BE49-F238E27FC236}">
                <a16:creationId xmlns:a16="http://schemas.microsoft.com/office/drawing/2014/main" xmlns="" id="{FA01533F-32CF-4317-BEEC-C5FD7FFAFF99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43536" y="820738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SimSun" panose="02010600030101010101" pitchFamily="2" charset="-122"/>
                <a:ea typeface="SimSun" panose="02010600030101010101" pitchFamily="2" charset="-122"/>
                <a:cs typeface="华文行楷" panose="02010800040101010101" pitchFamily="2" charset="-122"/>
              </a:rPr>
              <a:t>新加坡国情概览</a:t>
            </a:r>
            <a:endParaRPr lang="en-US" altLang="en-US" sz="1200" b="1" dirty="0">
              <a:ea typeface="SimSun" panose="02010600030101010101" pitchFamily="2" charset="-122"/>
              <a:cs typeface="华文行楷" panose="02010800040101010101" pitchFamily="2" charset="-12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b="1" dirty="0">
              <a:ea typeface="SimSun" panose="0201060003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24581" name="Text Placeholder 7">
            <a:extLst>
              <a:ext uri="{FF2B5EF4-FFF2-40B4-BE49-F238E27FC236}">
                <a16:creationId xmlns:a16="http://schemas.microsoft.com/office/drawing/2014/main" xmlns="" id="{75F1C50B-1199-4CA7-8E80-CFAD15FA4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877920"/>
            <a:ext cx="30480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SG" altLang="zh-CN" b="1" dirty="0">
                <a:solidFill>
                  <a:schemeClr val="bg1"/>
                </a:solidFill>
                <a:latin typeface="+mj-ea"/>
                <a:ea typeface="+mj-ea"/>
              </a:rPr>
              <a:t>1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政策稳定性及可测性</a:t>
            </a:r>
            <a:endParaRPr lang="en-JM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8DF64A0-F7A9-41E1-97AD-0D67A33842D4}"/>
              </a:ext>
            </a:extLst>
          </p:cNvPr>
          <p:cNvCxnSpPr/>
          <p:nvPr/>
        </p:nvCxnSpPr>
        <p:spPr>
          <a:xfrm>
            <a:off x="5715000" y="1397000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4" name="Text Placeholder 7">
            <a:extLst>
              <a:ext uri="{FF2B5EF4-FFF2-40B4-BE49-F238E27FC236}">
                <a16:creationId xmlns:a16="http://schemas.microsoft.com/office/drawing/2014/main" xmlns="" id="{9076646E-3423-4F09-BB54-241637002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488294"/>
            <a:ext cx="29718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JM" altLang="en-US" sz="110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8D55188-9A1C-4C92-A804-0263ABE585DE}"/>
              </a:ext>
            </a:extLst>
          </p:cNvPr>
          <p:cNvCxnSpPr/>
          <p:nvPr/>
        </p:nvCxnSpPr>
        <p:spPr>
          <a:xfrm>
            <a:off x="5715000" y="1947863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5" name="Text Placeholder 7">
            <a:extLst>
              <a:ext uri="{FF2B5EF4-FFF2-40B4-BE49-F238E27FC236}">
                <a16:creationId xmlns:a16="http://schemas.microsoft.com/office/drawing/2014/main" xmlns="" id="{6C7C18C4-CC2B-4F36-8621-74744D8B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067" y="1074200"/>
            <a:ext cx="16002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JM" altLang="en-US"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575E0DA-1917-4B1B-9523-EE59BFDEE90B}"/>
              </a:ext>
            </a:extLst>
          </p:cNvPr>
          <p:cNvCxnSpPr/>
          <p:nvPr/>
        </p:nvCxnSpPr>
        <p:spPr>
          <a:xfrm>
            <a:off x="5715000" y="2463800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8" name="Text Placeholder 7">
            <a:extLst>
              <a:ext uri="{FF2B5EF4-FFF2-40B4-BE49-F238E27FC236}">
                <a16:creationId xmlns:a16="http://schemas.microsoft.com/office/drawing/2014/main" xmlns="" id="{00AB9D67-38C1-45A5-A56E-B302111F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1597025"/>
            <a:ext cx="16002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SG" altLang="en-US" sz="1100">
              <a:solidFill>
                <a:srgbClr val="000000"/>
              </a:solidFill>
              <a:latin typeface="Franklin Gothic Medium" panose="020B06030201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C999713-5D8A-47EF-B000-70A474C70DD7}"/>
              </a:ext>
            </a:extLst>
          </p:cNvPr>
          <p:cNvCxnSpPr/>
          <p:nvPr/>
        </p:nvCxnSpPr>
        <p:spPr>
          <a:xfrm>
            <a:off x="5715000" y="2997200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90" name="Text Placeholder 7">
            <a:extLst>
              <a:ext uri="{FF2B5EF4-FFF2-40B4-BE49-F238E27FC236}">
                <a16:creationId xmlns:a16="http://schemas.microsoft.com/office/drawing/2014/main" xmlns="" id="{45950BFE-E71E-47AC-A1C3-D7E8472BD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2130425"/>
            <a:ext cx="16002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JM" altLang="en-US" sz="110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F4FBCE8-2090-4494-9406-F6CEE6B1B35D}"/>
              </a:ext>
            </a:extLst>
          </p:cNvPr>
          <p:cNvCxnSpPr/>
          <p:nvPr/>
        </p:nvCxnSpPr>
        <p:spPr>
          <a:xfrm>
            <a:off x="5715000" y="3548063"/>
            <a:ext cx="2971800" cy="0"/>
          </a:xfrm>
          <a:prstGeom prst="line">
            <a:avLst/>
          </a:prstGeom>
          <a:ln w="63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87C227B2-41B7-42BD-9E45-B986B17A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938" y="1482204"/>
            <a:ext cx="1462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2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亲商环境</a:t>
            </a:r>
            <a:endParaRPr lang="en-SG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593" name="Rectangle 8">
            <a:extLst>
              <a:ext uri="{FF2B5EF4-FFF2-40B4-BE49-F238E27FC236}">
                <a16:creationId xmlns:a16="http://schemas.microsoft.com/office/drawing/2014/main" xmlns="" id="{FE1E3082-41DD-4EAE-B09F-925699A1F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668" y="1970089"/>
            <a:ext cx="15776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SG" altLang="zh-TW" b="1" dirty="0">
                <a:solidFill>
                  <a:schemeClr val="bg1"/>
                </a:solidFill>
                <a:latin typeface="+mj-ea"/>
                <a:ea typeface="+mj-ea"/>
              </a:rPr>
              <a:t>3 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政府的能力</a:t>
            </a:r>
            <a:endParaRPr lang="zh-TW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594" name="Rectangle 9">
            <a:extLst>
              <a:ext uri="{FF2B5EF4-FFF2-40B4-BE49-F238E27FC236}">
                <a16:creationId xmlns:a16="http://schemas.microsoft.com/office/drawing/2014/main" xmlns="" id="{EE5D968A-4530-4FC6-8EBF-967088C53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4549" y="2558019"/>
            <a:ext cx="2396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SG" altLang="zh-CN" b="1" dirty="0">
                <a:solidFill>
                  <a:schemeClr val="bg1"/>
                </a:solidFill>
                <a:latin typeface="+mj-ea"/>
                <a:ea typeface="+mj-ea"/>
              </a:rPr>
              <a:t>   4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有效的法律环境</a:t>
            </a:r>
            <a:endParaRPr lang="en-SG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595" name="Rectangle 12">
            <a:extLst>
              <a:ext uri="{FF2B5EF4-FFF2-40B4-BE49-F238E27FC236}">
                <a16:creationId xmlns:a16="http://schemas.microsoft.com/office/drawing/2014/main" xmlns="" id="{B8EF3A3A-CDA0-4EE0-A40A-37E11D92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168" y="3064391"/>
            <a:ext cx="2045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SG" altLang="zh-CN" b="1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</a:rPr>
              <a:t>5 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  <a:cs typeface="华文行楷" panose="02010800040101010101" pitchFamily="2" charset="-122"/>
              </a:rPr>
              <a:t>可靠的基础设施</a:t>
            </a:r>
            <a:endParaRPr lang="en-SG" altLang="en-US" b="1" dirty="0">
              <a:solidFill>
                <a:schemeClr val="bg1"/>
              </a:solidFill>
              <a:latin typeface="+mj-ea"/>
              <a:ea typeface="+mj-ea"/>
              <a:cs typeface="华文行楷" panose="020108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5A5C2C-FFFD-473D-8D60-296EFE582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65" y="1352582"/>
            <a:ext cx="3733702" cy="28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11556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xmlns="" id="{AD363C3F-532E-457D-8F5C-FC4DD9B63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536" y="216508"/>
            <a:ext cx="8229492" cy="85725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+mj-ea"/>
                <a:ea typeface="+mj-ea"/>
                <a:cs typeface="华文行楷" panose="02010800040101010101" pitchFamily="2" charset="-122"/>
              </a:rPr>
              <a:t>全世界最适合儿童成长的国家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3564" name="TextBox 29">
            <a:extLst>
              <a:ext uri="{FF2B5EF4-FFF2-40B4-BE49-F238E27FC236}">
                <a16:creationId xmlns:a16="http://schemas.microsoft.com/office/drawing/2014/main" xmlns="" id="{7F63D50C-EEFE-4B1C-9C8D-27FEF0574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163" y="4054475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000">
              <a:solidFill>
                <a:srgbClr val="595959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CB4259E2-5B2B-4461-A0A7-3FDA5CE9B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594" y="4389947"/>
            <a:ext cx="21082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000" dirty="0">
                <a:solidFill>
                  <a:srgbClr val="7F7F7F"/>
                </a:solidFill>
                <a:latin typeface="+mj-ea"/>
                <a:ea typeface="+mj-ea"/>
              </a:rPr>
              <a:t>（资料来源：英国经济学人智库）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xmlns="" id="{E46946BD-FEF3-46C8-A0E2-1B8C61E1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634" y="1153845"/>
            <a:ext cx="4114800" cy="3291840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BE26D4D0-1AE2-4CEB-9B52-2C265DBD3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36" y="820738"/>
            <a:ext cx="502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SimSun" panose="02010600030101010101" pitchFamily="2" charset="-122"/>
                <a:ea typeface="SimSun" panose="02010600030101010101" pitchFamily="2" charset="-122"/>
                <a:cs typeface="华文行楷" panose="02010800040101010101" pitchFamily="2" charset="-122"/>
              </a:rPr>
              <a:t>新加坡国情概览</a:t>
            </a:r>
            <a:endParaRPr lang="en-US" altLang="en-US" sz="1200" b="1">
              <a:ea typeface="SimSun" panose="02010600030101010101" pitchFamily="2" charset="-122"/>
              <a:cs typeface="华文行楷" panose="02010800040101010101" pitchFamily="2" charset="-12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b="1" dirty="0">
              <a:ea typeface="SimSun" panose="0201060003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xmlns="" id="{AEA11B38-F1CF-48C9-9E46-D0386C2F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471488"/>
            <a:ext cx="29718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JM" altLang="en-US" sz="1100"/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xmlns="" id="{EE6BC607-7FA1-40DB-91A4-B25D4A1C3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702" y="1874732"/>
            <a:ext cx="1964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latin typeface="+mj-ea"/>
                <a:ea typeface="+mj-ea"/>
              </a:rPr>
              <a:t>1 </a:t>
            </a:r>
            <a:r>
              <a:rPr lang="zh-CN" altLang="en-US" b="1" dirty="0">
                <a:latin typeface="+mj-ea"/>
                <a:ea typeface="+mj-ea"/>
              </a:rPr>
              <a:t>斯洛文尼亚</a:t>
            </a:r>
            <a:endParaRPr lang="en-SG" altLang="en-US" b="1" dirty="0">
              <a:latin typeface="+mj-ea"/>
              <a:ea typeface="+mj-ea"/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536E8303-7739-4680-B9EB-662196E32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1376" y="2389083"/>
            <a:ext cx="880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SG" altLang="zh-TW" b="1" dirty="0">
                <a:latin typeface="+mj-ea"/>
                <a:ea typeface="+mj-ea"/>
              </a:rPr>
              <a:t>3  </a:t>
            </a:r>
            <a:r>
              <a:rPr lang="zh-CN" altLang="en-US" b="1" dirty="0">
                <a:latin typeface="+mj-ea"/>
                <a:ea typeface="+mj-ea"/>
              </a:rPr>
              <a:t>挪威</a:t>
            </a: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xmlns="" id="{1FECEA1E-F5BD-4167-A46D-1DBA0C7DC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723" y="2968559"/>
            <a:ext cx="1234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SG" altLang="zh-CN" b="1" dirty="0">
                <a:latin typeface="+mj-ea"/>
                <a:ea typeface="+mj-ea"/>
              </a:rPr>
              <a:t>   3 </a:t>
            </a:r>
            <a:r>
              <a:rPr lang="zh-CN" altLang="en-US" b="1" dirty="0">
                <a:latin typeface="+mj-ea"/>
                <a:ea typeface="+mj-ea"/>
              </a:rPr>
              <a:t>瑞典</a:t>
            </a:r>
            <a:endParaRPr lang="en-SG" altLang="en-US" b="1" dirty="0">
              <a:latin typeface="+mj-ea"/>
              <a:ea typeface="+mj-ea"/>
            </a:endParaRP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xmlns="" id="{645E0CE3-878E-49AA-AD82-783650C5A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012" y="3486126"/>
            <a:ext cx="877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SG" altLang="zh-CN" b="1" dirty="0">
                <a:latin typeface="+mj-ea"/>
                <a:ea typeface="+mj-ea"/>
                <a:cs typeface="华文行楷" panose="02010800040101010101" pitchFamily="2" charset="-122"/>
              </a:rPr>
              <a:t>5 </a:t>
            </a:r>
            <a:r>
              <a:rPr lang="zh-CN" altLang="en-US" b="1" dirty="0">
                <a:latin typeface="+mj-ea"/>
                <a:ea typeface="+mj-ea"/>
                <a:cs typeface="华文行楷" panose="02010800040101010101" pitchFamily="2" charset="-122"/>
              </a:rPr>
              <a:t>芬兰</a:t>
            </a:r>
            <a:endParaRPr lang="en-SG" altLang="en-US" b="1" dirty="0">
              <a:latin typeface="+mj-ea"/>
              <a:ea typeface="+mj-ea"/>
              <a:cs typeface="华文行楷" panose="02010800040101010101" pitchFamily="2" charset="-122"/>
            </a:endParaRPr>
          </a:p>
        </p:txBody>
      </p:sp>
      <p:sp>
        <p:nvSpPr>
          <p:cNvPr id="41" name="Rectangle 7">
            <a:extLst>
              <a:ext uri="{FF2B5EF4-FFF2-40B4-BE49-F238E27FC236}">
                <a16:creationId xmlns:a16="http://schemas.microsoft.com/office/drawing/2014/main" xmlns="" id="{34C07765-7054-411E-A174-7BA1D8D4D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611" y="1357165"/>
            <a:ext cx="1462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latin typeface="+mj-ea"/>
                <a:ea typeface="+mj-ea"/>
              </a:rPr>
              <a:t>1 </a:t>
            </a:r>
            <a:r>
              <a:rPr lang="zh-CN" altLang="en-US" b="1" dirty="0">
                <a:latin typeface="+mj-ea"/>
                <a:ea typeface="+mj-ea"/>
              </a:rPr>
              <a:t>新加坡</a:t>
            </a:r>
            <a:endParaRPr lang="en-SG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9829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xmlns="" id="{AD363C3F-532E-457D-8F5C-FC4DD9B63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740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+mj-ea"/>
                <a:ea typeface="+mj-ea"/>
                <a:cs typeface="华文行楷" panose="02010800040101010101" pitchFamily="2" charset="-122"/>
              </a:rPr>
              <a:t>全球食品安全排名世界第一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3554" name="Text Placeholder 4">
            <a:extLst>
              <a:ext uri="{FF2B5EF4-FFF2-40B4-BE49-F238E27FC236}">
                <a16:creationId xmlns:a16="http://schemas.microsoft.com/office/drawing/2014/main" xmlns="" id="{3966392F-BBF1-4B56-A67A-F8C118BC6BA7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SimSun" panose="02010600030101010101" pitchFamily="2" charset="-122"/>
                <a:ea typeface="SimSun" panose="02010600030101010101" pitchFamily="2" charset="-122"/>
                <a:cs typeface="华文行楷" panose="02010800040101010101" pitchFamily="2" charset="-122"/>
              </a:rPr>
              <a:t>新加坡国情概览</a:t>
            </a:r>
            <a:endParaRPr lang="en-US" altLang="en-US" sz="1200" b="1">
              <a:ea typeface="SimSun" panose="02010600030101010101" pitchFamily="2" charset="-122"/>
              <a:cs typeface="华文行楷" panose="02010800040101010101" pitchFamily="2" charset="-12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200" b="1">
              <a:ea typeface="SimSun" panose="0201060003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23556" name="TextBox 7">
            <a:extLst>
              <a:ext uri="{FF2B5EF4-FFF2-40B4-BE49-F238E27FC236}">
                <a16:creationId xmlns:a16="http://schemas.microsoft.com/office/drawing/2014/main" xmlns="" id="{0E8F7313-2A50-4E73-9762-6A070EAB3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950" y="2892425"/>
            <a:ext cx="185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美国</a:t>
            </a:r>
            <a:endParaRPr lang="en-SG" altLang="en-US" b="1" dirty="0">
              <a:solidFill>
                <a:schemeClr val="tx2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3560" name="TextBox 14">
            <a:extLst>
              <a:ext uri="{FF2B5EF4-FFF2-40B4-BE49-F238E27FC236}">
                <a16:creationId xmlns:a16="http://schemas.microsoft.com/office/drawing/2014/main" xmlns="" id="{F3C52354-53F5-4A26-9CC1-9580EE08D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213" y="2873375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4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xmlns="" id="{8DD6581B-7DD5-4F23-85BC-C6C6C1BA7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838" y="352901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TW" altLang="en-US" b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荷兰</a:t>
            </a:r>
          </a:p>
        </p:txBody>
      </p:sp>
      <p:sp>
        <p:nvSpPr>
          <p:cNvPr id="23562" name="TextBox 17">
            <a:extLst>
              <a:ext uri="{FF2B5EF4-FFF2-40B4-BE49-F238E27FC236}">
                <a16:creationId xmlns:a16="http://schemas.microsoft.com/office/drawing/2014/main" xmlns="" id="{D6C19E27-2334-4182-94CF-A9C9F2620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3529013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5</a:t>
            </a:r>
          </a:p>
        </p:txBody>
      </p:sp>
      <p:sp>
        <p:nvSpPr>
          <p:cNvPr id="23564" name="TextBox 29">
            <a:extLst>
              <a:ext uri="{FF2B5EF4-FFF2-40B4-BE49-F238E27FC236}">
                <a16:creationId xmlns:a16="http://schemas.microsoft.com/office/drawing/2014/main" xmlns="" id="{7F63D50C-EEFE-4B1C-9C8D-27FEF0574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163" y="4054475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000">
              <a:solidFill>
                <a:srgbClr val="595959"/>
              </a:solidFill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xmlns="" id="{B5B7B023-F43C-40B3-A92E-B3AF9223A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232025"/>
            <a:ext cx="185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TW" altLang="en-US" b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英国</a:t>
            </a:r>
          </a:p>
        </p:txBody>
      </p:sp>
      <p:sp>
        <p:nvSpPr>
          <p:cNvPr id="23566" name="TextBox 17">
            <a:extLst>
              <a:ext uri="{FF2B5EF4-FFF2-40B4-BE49-F238E27FC236}">
                <a16:creationId xmlns:a16="http://schemas.microsoft.com/office/drawing/2014/main" xmlns="" id="{67241D99-06C1-4550-94DE-826E1196B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22161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3</a:t>
            </a:r>
          </a:p>
        </p:txBody>
      </p:sp>
      <p:sp>
        <p:nvSpPr>
          <p:cNvPr id="4" name="TextBox 34">
            <a:extLst>
              <a:ext uri="{FF2B5EF4-FFF2-40B4-BE49-F238E27FC236}">
                <a16:creationId xmlns:a16="http://schemas.microsoft.com/office/drawing/2014/main" xmlns="" id="{969B7155-7020-427C-A9F5-9E059EEF0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156051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TW" altLang="en-US" b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爱尔兰</a:t>
            </a:r>
          </a:p>
        </p:txBody>
      </p:sp>
      <p:sp>
        <p:nvSpPr>
          <p:cNvPr id="23568" name="TextBox 20">
            <a:extLst>
              <a:ext uri="{FF2B5EF4-FFF2-40B4-BE49-F238E27FC236}">
                <a16:creationId xmlns:a16="http://schemas.microsoft.com/office/drawing/2014/main" xmlns="" id="{D038C237-128A-467E-B17D-09732189B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213" y="1560513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2</a:t>
            </a:r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xmlns="" id="{E7434E51-AF28-45F6-A0C6-926FF6CF1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99536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新加坡</a:t>
            </a:r>
            <a:endParaRPr lang="zh-TW" altLang="en-US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3570" name="TextBox 14">
            <a:extLst>
              <a:ext uri="{FF2B5EF4-FFF2-40B4-BE49-F238E27FC236}">
                <a16:creationId xmlns:a16="http://schemas.microsoft.com/office/drawing/2014/main" xmlns="" id="{A16E703E-19A2-400D-8AD0-44E257A42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1000125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 dirty="0">
                <a:solidFill>
                  <a:schemeClr val="accent1"/>
                </a:solidFill>
                <a:latin typeface="Open Sans" charset="0"/>
              </a:rPr>
              <a:t>1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CB4259E2-5B2B-4461-A0A7-3FDA5CE9B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594" y="4389947"/>
            <a:ext cx="21082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000" dirty="0">
                <a:solidFill>
                  <a:srgbClr val="7F7F7F"/>
                </a:solidFill>
                <a:latin typeface="+mj-ea"/>
                <a:ea typeface="+mj-ea"/>
              </a:rPr>
              <a:t>（资料来源：英国经济学人智库）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C63B43A-39A4-4A74-99C9-F7EA6EC44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5924569"/>
              </p:ext>
            </p:extLst>
          </p:nvPr>
        </p:nvGraphicFramePr>
        <p:xfrm>
          <a:off x="785825" y="969011"/>
          <a:ext cx="4859325" cy="3083620"/>
        </p:xfrm>
        <a:graphic>
          <a:graphicData uri="http://schemas.openxmlformats.org/drawingml/2006/table">
            <a:tbl>
              <a:tblPr/>
              <a:tblGrid>
                <a:gridCol w="384440">
                  <a:extLst>
                    <a:ext uri="{9D8B030D-6E8A-4147-A177-3AD203B41FA5}">
                      <a16:colId xmlns:a16="http://schemas.microsoft.com/office/drawing/2014/main" xmlns="" val="861905590"/>
                    </a:ext>
                  </a:extLst>
                </a:gridCol>
                <a:gridCol w="384440">
                  <a:extLst>
                    <a:ext uri="{9D8B030D-6E8A-4147-A177-3AD203B41FA5}">
                      <a16:colId xmlns:a16="http://schemas.microsoft.com/office/drawing/2014/main" xmlns="" val="3174450713"/>
                    </a:ext>
                  </a:extLst>
                </a:gridCol>
                <a:gridCol w="1491627">
                  <a:extLst>
                    <a:ext uri="{9D8B030D-6E8A-4147-A177-3AD203B41FA5}">
                      <a16:colId xmlns:a16="http://schemas.microsoft.com/office/drawing/2014/main" xmlns="" val="4194339771"/>
                    </a:ext>
                  </a:extLst>
                </a:gridCol>
                <a:gridCol w="753504">
                  <a:extLst>
                    <a:ext uri="{9D8B030D-6E8A-4147-A177-3AD203B41FA5}">
                      <a16:colId xmlns:a16="http://schemas.microsoft.com/office/drawing/2014/main" xmlns="" val="2711729621"/>
                    </a:ext>
                  </a:extLst>
                </a:gridCol>
                <a:gridCol w="661237">
                  <a:extLst>
                    <a:ext uri="{9D8B030D-6E8A-4147-A177-3AD203B41FA5}">
                      <a16:colId xmlns:a16="http://schemas.microsoft.com/office/drawing/2014/main" xmlns="" val="494998179"/>
                    </a:ext>
                  </a:extLst>
                </a:gridCol>
                <a:gridCol w="568973">
                  <a:extLst>
                    <a:ext uri="{9D8B030D-6E8A-4147-A177-3AD203B41FA5}">
                      <a16:colId xmlns:a16="http://schemas.microsoft.com/office/drawing/2014/main" xmlns="" val="3474843826"/>
                    </a:ext>
                  </a:extLst>
                </a:gridCol>
                <a:gridCol w="615104">
                  <a:extLst>
                    <a:ext uri="{9D8B030D-6E8A-4147-A177-3AD203B41FA5}">
                      <a16:colId xmlns:a16="http://schemas.microsoft.com/office/drawing/2014/main" xmlns="" val="501039893"/>
                    </a:ext>
                  </a:extLst>
                </a:gridCol>
              </a:tblGrid>
              <a:tr h="22087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3629263"/>
                  </a:ext>
                </a:extLst>
              </a:tr>
              <a:tr h="29289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3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Top Ten, 2019</a:t>
                      </a:r>
                    </a:p>
                  </a:txBody>
                  <a:tcPr marL="96798" marR="96798" marT="48399" marB="483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300" b="0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300" b="0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300" b="0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7566146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4987773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Singapore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1715442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Ireland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271147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460381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Switzerland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752785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=5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879343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=5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Norway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4715426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Sweden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0153595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1577093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Netherlands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941506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Austria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5E9E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6214762"/>
                  </a:ext>
                </a:extLst>
              </a:tr>
              <a:tr h="21203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E26B0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902888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438150"/>
            <a:ext cx="62484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全球最佳创新排行亚洲第一</a:t>
            </a: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</a:rPr>
              <a:t/>
            </a:r>
            <a:br>
              <a:rPr lang="zh-CN" altLang="en-US" dirty="0">
                <a:solidFill>
                  <a:srgbClr val="595959"/>
                </a:solidFill>
                <a:latin typeface="+mj-ea"/>
                <a:ea typeface="+mj-ea"/>
              </a:rPr>
            </a:b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7651" name="Text Placeholder 5"/>
          <p:cNvSpPr>
            <a:spLocks noGrp="1" noChangeArrowheads="1"/>
          </p:cNvSpPr>
          <p:nvPr>
            <p:ph type="body" sz="quarter" idx="23"/>
          </p:nvPr>
        </p:nvSpPr>
        <p:spPr>
          <a:xfrm>
            <a:off x="457200" y="895350"/>
            <a:ext cx="3505200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新加坡国情概览</a:t>
            </a:r>
            <a:endParaRPr lang="en-US" altLang="en-US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27684" name="Rectangle 20"/>
          <p:cNvSpPr>
            <a:spLocks noChangeArrowheads="1"/>
          </p:cNvSpPr>
          <p:nvPr/>
        </p:nvSpPr>
        <p:spPr bwMode="auto">
          <a:xfrm>
            <a:off x="6553148" y="4171950"/>
            <a:ext cx="20574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华文行楷"/>
              </a:rPr>
              <a:t>（资料来源： 国际创新指数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华文行楷"/>
              </a:rPr>
              <a:t>2019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华文行楷"/>
              </a:rPr>
              <a:t>）</a:t>
            </a:r>
            <a:endParaRPr lang="en-SG" altLang="en-US" sz="8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32" name="圆角淘宝网Chenying0907出品 16">
            <a:extLst>
              <a:ext uri="{FF2B5EF4-FFF2-40B4-BE49-F238E27FC236}">
                <a16:creationId xmlns:a16="http://schemas.microsoft.com/office/drawing/2014/main" xmlns="" id="{C96A23C3-3ADF-4CCB-A221-CDC43B3CBB2B}"/>
              </a:ext>
            </a:extLst>
          </p:cNvPr>
          <p:cNvSpPr/>
          <p:nvPr/>
        </p:nvSpPr>
        <p:spPr>
          <a:xfrm>
            <a:off x="6017813" y="1771122"/>
            <a:ext cx="2720581" cy="63914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圆角淘宝网Chenying0907出品 17">
            <a:extLst>
              <a:ext uri="{FF2B5EF4-FFF2-40B4-BE49-F238E27FC236}">
                <a16:creationId xmlns:a16="http://schemas.microsoft.com/office/drawing/2014/main" xmlns="" id="{1BFE07FD-D30D-4D18-827D-DA7A9CAB63E5}"/>
              </a:ext>
            </a:extLst>
          </p:cNvPr>
          <p:cNvSpPr/>
          <p:nvPr/>
        </p:nvSpPr>
        <p:spPr>
          <a:xfrm>
            <a:off x="6017813" y="1738528"/>
            <a:ext cx="2392822" cy="96508"/>
          </a:xfrm>
          <a:prstGeom prst="roundRect">
            <a:avLst>
              <a:gd name="adj" fmla="val 50000"/>
            </a:avLst>
          </a:prstGeom>
          <a:solidFill>
            <a:srgbClr val="FFB85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淘宝网Chenying0907出品 9">
            <a:extLst>
              <a:ext uri="{FF2B5EF4-FFF2-40B4-BE49-F238E27FC236}">
                <a16:creationId xmlns:a16="http://schemas.microsoft.com/office/drawing/2014/main" xmlns="" id="{4257BDC1-515E-417F-9D0E-69C8A174E1CF}"/>
              </a:ext>
            </a:extLst>
          </p:cNvPr>
          <p:cNvSpPr txBox="1"/>
          <p:nvPr/>
        </p:nvSpPr>
        <p:spPr>
          <a:xfrm>
            <a:off x="6006599" y="1915138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+mn-ea"/>
                <a:ea typeface="+mn-ea"/>
              </a:rPr>
              <a:t>新加坡</a:t>
            </a:r>
          </a:p>
        </p:txBody>
      </p:sp>
      <p:grpSp>
        <p:nvGrpSpPr>
          <p:cNvPr id="35" name="淘宝网Chenying0907出品 19">
            <a:extLst>
              <a:ext uri="{FF2B5EF4-FFF2-40B4-BE49-F238E27FC236}">
                <a16:creationId xmlns:a16="http://schemas.microsoft.com/office/drawing/2014/main" xmlns="" id="{B9A0CE0F-B2A4-4E1E-BA07-D7FE2A7E5DD4}"/>
              </a:ext>
            </a:extLst>
          </p:cNvPr>
          <p:cNvGrpSpPr/>
          <p:nvPr/>
        </p:nvGrpSpPr>
        <p:grpSpPr>
          <a:xfrm>
            <a:off x="8335153" y="1471839"/>
            <a:ext cx="360040" cy="238527"/>
            <a:chOff x="6170825" y="1320661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淘宝网Chenying0907出品标注 20">
              <a:extLst>
                <a:ext uri="{FF2B5EF4-FFF2-40B4-BE49-F238E27FC236}">
                  <a16:creationId xmlns:a16="http://schemas.microsoft.com/office/drawing/2014/main" xmlns="" id="{21318558-25F0-407A-BA91-EF7BD8D8C0F1}"/>
                </a:ext>
              </a:extLst>
            </p:cNvPr>
            <p:cNvSpPr/>
            <p:nvPr/>
          </p:nvSpPr>
          <p:spPr>
            <a:xfrm>
              <a:off x="6206829" y="1331912"/>
              <a:ext cx="288032" cy="216024"/>
            </a:xfrm>
            <a:prstGeom prst="wedgeRectCallout">
              <a:avLst/>
            </a:prstGeom>
            <a:solidFill>
              <a:srgbClr val="FFB8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淘宝网Chenying0907出品 9">
              <a:extLst>
                <a:ext uri="{FF2B5EF4-FFF2-40B4-BE49-F238E27FC236}">
                  <a16:creationId xmlns:a16="http://schemas.microsoft.com/office/drawing/2014/main" xmlns="" id="{1A663A16-E745-4838-A809-D9D6D0EBAD06}"/>
                </a:ext>
              </a:extLst>
            </p:cNvPr>
            <p:cNvSpPr txBox="1"/>
            <p:nvPr/>
          </p:nvSpPr>
          <p:spPr>
            <a:xfrm>
              <a:off x="6170825" y="1320661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 MT Std" pitchFamily="34" charset="0"/>
                  <a:ea typeface="微软雅黑" pitchFamily="34" charset="-122"/>
                </a:rPr>
                <a:t>01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38" name="圆角淘宝网Chenying0907出品 22">
            <a:extLst>
              <a:ext uri="{FF2B5EF4-FFF2-40B4-BE49-F238E27FC236}">
                <a16:creationId xmlns:a16="http://schemas.microsoft.com/office/drawing/2014/main" xmlns="" id="{B02616BC-7D36-4E69-87FE-6E89DFCD4833}"/>
              </a:ext>
            </a:extLst>
          </p:cNvPr>
          <p:cNvSpPr/>
          <p:nvPr/>
        </p:nvSpPr>
        <p:spPr>
          <a:xfrm>
            <a:off x="6017813" y="2331797"/>
            <a:ext cx="2720581" cy="63914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圆角淘宝网Chenying0907出品 23">
            <a:extLst>
              <a:ext uri="{FF2B5EF4-FFF2-40B4-BE49-F238E27FC236}">
                <a16:creationId xmlns:a16="http://schemas.microsoft.com/office/drawing/2014/main" xmlns="" id="{63EAE3C3-875B-4FF0-A3B2-2DD1D14F915E}"/>
              </a:ext>
            </a:extLst>
          </p:cNvPr>
          <p:cNvSpPr/>
          <p:nvPr/>
        </p:nvSpPr>
        <p:spPr>
          <a:xfrm>
            <a:off x="6017814" y="2331797"/>
            <a:ext cx="2206765" cy="92209"/>
          </a:xfrm>
          <a:prstGeom prst="roundRect">
            <a:avLst>
              <a:gd name="adj" fmla="val 50000"/>
            </a:avLst>
          </a:prstGeom>
          <a:solidFill>
            <a:srgbClr val="00ACBE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淘宝网Chenying0907出品 9">
            <a:extLst>
              <a:ext uri="{FF2B5EF4-FFF2-40B4-BE49-F238E27FC236}">
                <a16:creationId xmlns:a16="http://schemas.microsoft.com/office/drawing/2014/main" xmlns="" id="{B4C1531B-6E25-49C0-9BAE-C7595F6FE5BF}"/>
              </a:ext>
            </a:extLst>
          </p:cNvPr>
          <p:cNvSpPr txBox="1"/>
          <p:nvPr/>
        </p:nvSpPr>
        <p:spPr>
          <a:xfrm>
            <a:off x="6006599" y="2475813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+mn-ea"/>
                <a:ea typeface="+mn-ea"/>
              </a:rPr>
              <a:t>韩国</a:t>
            </a:r>
          </a:p>
        </p:txBody>
      </p:sp>
      <p:grpSp>
        <p:nvGrpSpPr>
          <p:cNvPr id="41" name="淘宝网Chenying0907出品 25">
            <a:extLst>
              <a:ext uri="{FF2B5EF4-FFF2-40B4-BE49-F238E27FC236}">
                <a16:creationId xmlns:a16="http://schemas.microsoft.com/office/drawing/2014/main" xmlns="" id="{0A2DFFD3-3AED-4318-ABE3-5AEE00E9B06F}"/>
              </a:ext>
            </a:extLst>
          </p:cNvPr>
          <p:cNvGrpSpPr/>
          <p:nvPr/>
        </p:nvGrpSpPr>
        <p:grpSpPr>
          <a:xfrm>
            <a:off x="8069991" y="2044666"/>
            <a:ext cx="360040" cy="238527"/>
            <a:chOff x="5105147" y="1328676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淘宝网Chenying0907出品标注 26">
              <a:extLst>
                <a:ext uri="{FF2B5EF4-FFF2-40B4-BE49-F238E27FC236}">
                  <a16:creationId xmlns:a16="http://schemas.microsoft.com/office/drawing/2014/main" xmlns="" id="{35CA0981-3593-4071-9CE6-763C8FF01997}"/>
                </a:ext>
              </a:extLst>
            </p:cNvPr>
            <p:cNvSpPr/>
            <p:nvPr/>
          </p:nvSpPr>
          <p:spPr>
            <a:xfrm>
              <a:off x="5139469" y="1331914"/>
              <a:ext cx="288032" cy="216024"/>
            </a:xfrm>
            <a:prstGeom prst="wedgeRectCallout">
              <a:avLst/>
            </a:prstGeom>
            <a:solidFill>
              <a:srgbClr val="00ACB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淘宝网Chenying0907出品 9">
              <a:extLst>
                <a:ext uri="{FF2B5EF4-FFF2-40B4-BE49-F238E27FC236}">
                  <a16:creationId xmlns:a16="http://schemas.microsoft.com/office/drawing/2014/main" xmlns="" id="{4AD5AAE9-EAF1-481A-A461-1350359FC8B4}"/>
                </a:ext>
              </a:extLst>
            </p:cNvPr>
            <p:cNvSpPr txBox="1"/>
            <p:nvPr/>
          </p:nvSpPr>
          <p:spPr>
            <a:xfrm>
              <a:off x="5105147" y="1328676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 MT Std" pitchFamily="34" charset="0"/>
                  <a:ea typeface="微软雅黑" pitchFamily="34" charset="-122"/>
                </a:rPr>
                <a:t>02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44" name="圆角淘宝网Chenying0907出品 28">
            <a:extLst>
              <a:ext uri="{FF2B5EF4-FFF2-40B4-BE49-F238E27FC236}">
                <a16:creationId xmlns:a16="http://schemas.microsoft.com/office/drawing/2014/main" xmlns="" id="{BA7AAF08-AE60-49D8-826C-1641276AB660}"/>
              </a:ext>
            </a:extLst>
          </p:cNvPr>
          <p:cNvSpPr/>
          <p:nvPr/>
        </p:nvSpPr>
        <p:spPr>
          <a:xfrm>
            <a:off x="6017813" y="2885358"/>
            <a:ext cx="2720581" cy="63914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圆角淘宝网Chenying0907出品 29">
            <a:extLst>
              <a:ext uri="{FF2B5EF4-FFF2-40B4-BE49-F238E27FC236}">
                <a16:creationId xmlns:a16="http://schemas.microsoft.com/office/drawing/2014/main" xmlns="" id="{CD555526-CEDC-4EF5-9863-A0CEC536C8E3}"/>
              </a:ext>
            </a:extLst>
          </p:cNvPr>
          <p:cNvSpPr/>
          <p:nvPr/>
        </p:nvSpPr>
        <p:spPr>
          <a:xfrm>
            <a:off x="6006599" y="2885358"/>
            <a:ext cx="2129761" cy="92209"/>
          </a:xfrm>
          <a:prstGeom prst="roundRect">
            <a:avLst>
              <a:gd name="adj" fmla="val 50000"/>
            </a:avLst>
          </a:prstGeom>
          <a:solidFill>
            <a:srgbClr val="F8353D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淘宝网Chenying0907出品 9">
            <a:extLst>
              <a:ext uri="{FF2B5EF4-FFF2-40B4-BE49-F238E27FC236}">
                <a16:creationId xmlns:a16="http://schemas.microsoft.com/office/drawing/2014/main" xmlns="" id="{58273580-BDAE-47C2-B293-55BB4F0D39C7}"/>
              </a:ext>
            </a:extLst>
          </p:cNvPr>
          <p:cNvSpPr txBox="1"/>
          <p:nvPr/>
        </p:nvSpPr>
        <p:spPr>
          <a:xfrm>
            <a:off x="6006599" y="3029374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+mj-ea"/>
                <a:ea typeface="+mj-ea"/>
              </a:rPr>
              <a:t>日本</a:t>
            </a:r>
          </a:p>
        </p:txBody>
      </p:sp>
      <p:grpSp>
        <p:nvGrpSpPr>
          <p:cNvPr id="47" name="淘宝网Chenying0907出品 31">
            <a:extLst>
              <a:ext uri="{FF2B5EF4-FFF2-40B4-BE49-F238E27FC236}">
                <a16:creationId xmlns:a16="http://schemas.microsoft.com/office/drawing/2014/main" xmlns="" id="{299D4AC7-A53D-4D0F-9225-C5F4E8329C04}"/>
              </a:ext>
            </a:extLst>
          </p:cNvPr>
          <p:cNvGrpSpPr/>
          <p:nvPr/>
        </p:nvGrpSpPr>
        <p:grpSpPr>
          <a:xfrm>
            <a:off x="7943741" y="2601464"/>
            <a:ext cx="360040" cy="238527"/>
            <a:chOff x="4628616" y="1331912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淘宝网Chenying0907出品标注 32">
              <a:extLst>
                <a:ext uri="{FF2B5EF4-FFF2-40B4-BE49-F238E27FC236}">
                  <a16:creationId xmlns:a16="http://schemas.microsoft.com/office/drawing/2014/main" xmlns="" id="{4C29C1AE-87BC-4E1D-941E-C8F9FC645EAC}"/>
                </a:ext>
              </a:extLst>
            </p:cNvPr>
            <p:cNvSpPr/>
            <p:nvPr/>
          </p:nvSpPr>
          <p:spPr>
            <a:xfrm>
              <a:off x="4664620" y="1345232"/>
              <a:ext cx="288032" cy="216024"/>
            </a:xfrm>
            <a:prstGeom prst="wedgeRectCallout">
              <a:avLst/>
            </a:prstGeom>
            <a:solidFill>
              <a:srgbClr val="F8353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淘宝网Chenying0907出品 9">
              <a:extLst>
                <a:ext uri="{FF2B5EF4-FFF2-40B4-BE49-F238E27FC236}">
                  <a16:creationId xmlns:a16="http://schemas.microsoft.com/office/drawing/2014/main" xmlns="" id="{DD2C7D21-465B-426E-9B12-A49EF6A6F763}"/>
                </a:ext>
              </a:extLst>
            </p:cNvPr>
            <p:cNvSpPr txBox="1"/>
            <p:nvPr/>
          </p:nvSpPr>
          <p:spPr>
            <a:xfrm>
              <a:off x="4628616" y="1331912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 MT Std" pitchFamily="34" charset="0"/>
                  <a:ea typeface="微软雅黑" pitchFamily="34" charset="-122"/>
                </a:rPr>
                <a:t>03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微软雅黑" pitchFamily="34" charset="-122"/>
              </a:endParaRPr>
            </a:p>
          </p:txBody>
        </p:sp>
      </p:grpSp>
      <p:sp>
        <p:nvSpPr>
          <p:cNvPr id="50" name="圆角淘宝网Chenying0907出品 35">
            <a:extLst>
              <a:ext uri="{FF2B5EF4-FFF2-40B4-BE49-F238E27FC236}">
                <a16:creationId xmlns:a16="http://schemas.microsoft.com/office/drawing/2014/main" xmlns="" id="{127AE182-DC51-42DF-AD4C-55F4D8B13705}"/>
              </a:ext>
            </a:extLst>
          </p:cNvPr>
          <p:cNvSpPr/>
          <p:nvPr/>
        </p:nvSpPr>
        <p:spPr>
          <a:xfrm>
            <a:off x="6017813" y="3423168"/>
            <a:ext cx="2720581" cy="63914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圆角淘宝网Chenying0907出品 36">
            <a:extLst>
              <a:ext uri="{FF2B5EF4-FFF2-40B4-BE49-F238E27FC236}">
                <a16:creationId xmlns:a16="http://schemas.microsoft.com/office/drawing/2014/main" xmlns="" id="{60FB7FA4-AE2B-4CC7-A214-2C79C760D54B}"/>
              </a:ext>
            </a:extLst>
          </p:cNvPr>
          <p:cNvSpPr/>
          <p:nvPr/>
        </p:nvSpPr>
        <p:spPr>
          <a:xfrm>
            <a:off x="6013225" y="3423168"/>
            <a:ext cx="1904950" cy="92209"/>
          </a:xfrm>
          <a:prstGeom prst="roundRect">
            <a:avLst>
              <a:gd name="adj" fmla="val 50000"/>
            </a:avLst>
          </a:prstGeom>
          <a:solidFill>
            <a:srgbClr val="663A77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淘宝网Chenying0907出品 9">
            <a:extLst>
              <a:ext uri="{FF2B5EF4-FFF2-40B4-BE49-F238E27FC236}">
                <a16:creationId xmlns:a16="http://schemas.microsoft.com/office/drawing/2014/main" xmlns="" id="{AADCB6AF-D43D-404F-9D40-90587DF437D4}"/>
              </a:ext>
            </a:extLst>
          </p:cNvPr>
          <p:cNvSpPr txBox="1"/>
          <p:nvPr/>
        </p:nvSpPr>
        <p:spPr>
          <a:xfrm>
            <a:off x="6006599" y="3567184"/>
            <a:ext cx="136815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+mn-ea"/>
                <a:ea typeface="+mn-ea"/>
              </a:rPr>
              <a:t>香港</a:t>
            </a:r>
          </a:p>
        </p:txBody>
      </p:sp>
      <p:grpSp>
        <p:nvGrpSpPr>
          <p:cNvPr id="53" name="淘宝网Chenying0907出品 38">
            <a:extLst>
              <a:ext uri="{FF2B5EF4-FFF2-40B4-BE49-F238E27FC236}">
                <a16:creationId xmlns:a16="http://schemas.microsoft.com/office/drawing/2014/main" xmlns="" id="{1C07B3B4-695D-4C94-98FD-63AD9471EB14}"/>
              </a:ext>
            </a:extLst>
          </p:cNvPr>
          <p:cNvGrpSpPr/>
          <p:nvPr/>
        </p:nvGrpSpPr>
        <p:grpSpPr>
          <a:xfrm>
            <a:off x="7583701" y="3150706"/>
            <a:ext cx="360040" cy="238527"/>
            <a:chOff x="4268576" y="1343344"/>
            <a:chExt cx="360040" cy="238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淘宝网Chenying0907出品标注 39">
              <a:extLst>
                <a:ext uri="{FF2B5EF4-FFF2-40B4-BE49-F238E27FC236}">
                  <a16:creationId xmlns:a16="http://schemas.microsoft.com/office/drawing/2014/main" xmlns="" id="{A1390500-E9BC-4BFA-AFA3-235DE0FAAC66}"/>
                </a:ext>
              </a:extLst>
            </p:cNvPr>
            <p:cNvSpPr/>
            <p:nvPr/>
          </p:nvSpPr>
          <p:spPr>
            <a:xfrm>
              <a:off x="4304580" y="1354595"/>
              <a:ext cx="288032" cy="216024"/>
            </a:xfrm>
            <a:prstGeom prst="wedgeRectCallout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淘宝网Chenying0907出品 9">
              <a:extLst>
                <a:ext uri="{FF2B5EF4-FFF2-40B4-BE49-F238E27FC236}">
                  <a16:creationId xmlns:a16="http://schemas.microsoft.com/office/drawing/2014/main" xmlns="" id="{6401FF97-1A35-4BA6-B15E-3BBC14DB24B2}"/>
                </a:ext>
              </a:extLst>
            </p:cNvPr>
            <p:cNvSpPr txBox="1"/>
            <p:nvPr/>
          </p:nvSpPr>
          <p:spPr>
            <a:xfrm>
              <a:off x="4268576" y="1343344"/>
              <a:ext cx="360040" cy="23852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 MT Std" pitchFamily="34" charset="0"/>
                  <a:ea typeface="微软雅黑" pitchFamily="34" charset="-122"/>
                </a:rPr>
                <a:t>04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 MT Std" pitchFamily="34" charset="0"/>
                <a:ea typeface="微软雅黑" pitchFamily="34" charset="-122"/>
              </a:endParaRP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190D9766-CCBA-454E-8132-3EE6B340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8631" y="1077464"/>
            <a:ext cx="5418666" cy="3048000"/>
          </a:xfrm>
          <a:prstGeom prst="rect">
            <a:avLst/>
          </a:prstGeom>
          <a:noFill/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74F58C7-D7C4-46A4-88F0-51D71C1E5529}"/>
              </a:ext>
            </a:extLst>
          </p:cNvPr>
          <p:cNvSpPr>
            <a:spLocks noChangeAspect="1"/>
          </p:cNvSpPr>
          <p:nvPr/>
        </p:nvSpPr>
        <p:spPr>
          <a:xfrm>
            <a:off x="4499769" y="3014216"/>
            <a:ext cx="144462" cy="144463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A3E444E-A84D-446F-A603-67B6F5939F17}"/>
              </a:ext>
            </a:extLst>
          </p:cNvPr>
          <p:cNvCxnSpPr/>
          <p:nvPr/>
        </p:nvCxnSpPr>
        <p:spPr>
          <a:xfrm>
            <a:off x="4572794" y="3126929"/>
            <a:ext cx="0" cy="514350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28">
            <a:extLst>
              <a:ext uri="{FF2B5EF4-FFF2-40B4-BE49-F238E27FC236}">
                <a16:creationId xmlns:a16="http://schemas.microsoft.com/office/drawing/2014/main" xmlns="" id="{9872E7B5-4D89-4319-A3D8-68ACE3FCB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519" y="3652391"/>
            <a:ext cx="5889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TW" altLang="en-US" sz="1000" b="1">
                <a:solidFill>
                  <a:schemeClr val="accent1"/>
                </a:solidFill>
                <a:ea typeface="PMingLiU" panose="02020500000000000000" pitchFamily="18" charset="-120"/>
              </a:rPr>
              <a:t>新加坡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2EEE13-88CA-4EF3-BC76-D502C41809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928" y="2901459"/>
            <a:ext cx="964152" cy="13668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8" grpId="0" animBg="1"/>
      <p:bldP spid="39" grpId="0" animBg="1"/>
      <p:bldP spid="40" grpId="0"/>
      <p:bldP spid="44" grpId="0" animBg="1"/>
      <p:bldP spid="45" grpId="0" animBg="1"/>
      <p:bldP spid="46" grpId="0"/>
      <p:bldP spid="50" grpId="0" animBg="1"/>
      <p:bldP spid="51" grpId="0" animBg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2AAA9C-1EE5-4D56-A185-1C2CCF7ECCF3}"/>
              </a:ext>
            </a:extLst>
          </p:cNvPr>
          <p:cNvSpPr/>
          <p:nvPr/>
        </p:nvSpPr>
        <p:spPr>
          <a:xfrm>
            <a:off x="0" y="0"/>
            <a:ext cx="2438456" cy="51435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76EA4D-6CEC-4E34-AB3A-CDBC99617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48" b="5057"/>
          <a:stretch/>
        </p:blipFill>
        <p:spPr>
          <a:xfrm>
            <a:off x="2954437" y="1476403"/>
            <a:ext cx="5029201" cy="2928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98F70-08D4-468E-866E-8A9E2A87F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82" r="46561" b="9091"/>
          <a:stretch/>
        </p:blipFill>
        <p:spPr>
          <a:xfrm>
            <a:off x="535207" y="348952"/>
            <a:ext cx="1219168" cy="609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872B57-EA22-47C1-944F-9EABB930799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39" r="50833" b="21528"/>
          <a:stretch/>
        </p:blipFill>
        <p:spPr>
          <a:xfrm>
            <a:off x="535207" y="1048974"/>
            <a:ext cx="1220400" cy="60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7BD274-2B44-4C0F-B0E2-5136582C6B4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13" r="41140" b="10528"/>
          <a:stretch/>
        </p:blipFill>
        <p:spPr>
          <a:xfrm>
            <a:off x="533975" y="1758255"/>
            <a:ext cx="1220400" cy="60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1D29C2-E763-412D-8200-7E1E8650F47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33" r="54168" b="27346"/>
          <a:stretch/>
        </p:blipFill>
        <p:spPr>
          <a:xfrm>
            <a:off x="533506" y="2496736"/>
            <a:ext cx="1220400" cy="60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2054CCC-1D46-408E-B6E2-56F0EEFF7633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800" y="3206017"/>
            <a:ext cx="1220400" cy="608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4C3689-A17C-480C-8DF4-24B86373D56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64" t="24815" r="17678" b="25532"/>
          <a:stretch/>
        </p:blipFill>
        <p:spPr>
          <a:xfrm>
            <a:off x="530800" y="3915298"/>
            <a:ext cx="1220400" cy="6084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xmlns="" id="{4578618C-4345-4854-99F3-01CB06FAA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4437" y="459876"/>
            <a:ext cx="62484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</a:rPr>
              <a:t>教育素质全球排名</a:t>
            </a: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</a:rPr>
              <a:t/>
            </a:r>
            <a:br>
              <a:rPr lang="zh-CN" altLang="en-US" dirty="0">
                <a:solidFill>
                  <a:srgbClr val="595959"/>
                </a:solidFill>
                <a:latin typeface="+mj-ea"/>
                <a:ea typeface="+mj-ea"/>
              </a:rPr>
            </a:b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529FEC5A-65A6-42B5-B3AB-A04C076B7517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>
          <a:xfrm>
            <a:off x="2954437" y="917076"/>
            <a:ext cx="3505200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新加坡国情概览</a:t>
            </a:r>
            <a:endParaRPr lang="en-US" altLang="en-US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>
              <a:solidFill>
                <a:srgbClr val="59595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29000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Image result for national university of singapore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44" r="14444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-36513" y="1200150"/>
            <a:ext cx="9180513" cy="1447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新加坡公立教育简介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心形 34"/>
          <p:cNvSpPr/>
          <p:nvPr/>
        </p:nvSpPr>
        <p:spPr>
          <a:xfrm rot="1939630">
            <a:off x="7479896" y="1652256"/>
            <a:ext cx="440990" cy="377992"/>
          </a:xfrm>
          <a:prstGeom prst="heart">
            <a:avLst/>
          </a:prstGeom>
          <a:solidFill>
            <a:srgbClr val="F8F8F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85719" y="40734"/>
          <a:ext cx="8572560" cy="5386921"/>
        </p:xfrm>
        <a:graphic>
          <a:graphicData uri="http://schemas.openxmlformats.org/drawingml/2006/table">
            <a:tbl>
              <a:tblPr firstRow="1" firstCol="1"/>
              <a:tblGrid>
                <a:gridCol w="1495821"/>
                <a:gridCol w="1414343"/>
                <a:gridCol w="1369077"/>
                <a:gridCol w="1462623"/>
                <a:gridCol w="1415348"/>
                <a:gridCol w="1415348"/>
              </a:tblGrid>
              <a:tr h="157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学校资源</a:t>
                      </a:r>
                      <a:endParaRPr lang="en-SG" sz="800" b="1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学历</a:t>
                      </a:r>
                      <a:endParaRPr lang="en-SG" sz="800" b="1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职业</a:t>
                      </a:r>
                      <a:endParaRPr lang="en-SG" sz="800" b="1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毕业生数量</a:t>
                      </a:r>
                      <a:r>
                        <a:rPr lang="en-SG" sz="8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2018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占比</a:t>
                      </a:r>
                      <a:endParaRPr lang="en-SG" sz="800" b="1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工资水平</a:t>
                      </a:r>
                      <a:endParaRPr lang="en-SG" sz="800" b="1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本科、硕士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传统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6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所大学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学制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4-6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本科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*2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艺术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6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NUS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NTU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SMU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SUTD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SIT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SUSS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LASALLE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NAFA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精英型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医生、科研、律师、金融、房产、自然物理数学科学、教育等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16,823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（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16,160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）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429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15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37.1%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$3500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大专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理工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工艺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*2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艺术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学制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新加坡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理工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共和理工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淡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马锡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理工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义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安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理工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南洋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理工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LASALLE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NAFA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知识应用型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大众传媒、自然物理数学科学科学、人文社科、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IT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、法律、艺术管理、动画制作、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3D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设计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22,614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（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24,210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）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333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668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48.8%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$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2500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国家技工资格证书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工艺学校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东部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ITE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中部</a:t>
                      </a:r>
                      <a:r>
                        <a:rPr lang="en-SG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ITE</a:t>
                      </a: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zh-CN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西部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ITE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技能型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旅游酒店管理、商务服务、电子信息通信、工程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13,421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（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12,858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）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24.7%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$2100-2200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学校资源</a:t>
                      </a:r>
                      <a:endParaRPr lang="en-SG" sz="700" b="1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课程</a:t>
                      </a:r>
                      <a:endParaRPr lang="en-SG" sz="700" b="1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定向</a:t>
                      </a:r>
                      <a:endParaRPr lang="en-SG" sz="700" b="1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入学人数</a:t>
                      </a:r>
                      <a:endParaRPr lang="en-SG" sz="700" b="1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师生比</a:t>
                      </a:r>
                      <a:endParaRPr lang="en-SG" sz="700" b="1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升学率</a:t>
                      </a:r>
                      <a:endParaRPr lang="en-SG" sz="700" b="1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励仁高级中学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学制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精英型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912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（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1133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）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初院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学制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15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精英型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28,100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（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28119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）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3H2&amp;GP/KI 94.1%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中学</a:t>
                      </a:r>
                      <a:endParaRPr lang="en-SG" sz="700" b="1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139</a:t>
                      </a:r>
                      <a:r>
                        <a:rPr lang="zh-CN" sz="700" b="1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 b="1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b="1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165,347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1:11.6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b="1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98.2%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中学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快捷班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直通车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IP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精英型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</a:t>
                      </a: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"O"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英语、母语、第三语言、或高级母语、高级艺术、音乐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中学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快捷班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精英型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知识应用型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6-9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"O"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中学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普通学术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</a:t>
                      </a: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知识应用型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技能型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99.1%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5-8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"N"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5-8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"O"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"O"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第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3"O" 97.3%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5"O" 88.2%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中学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普通工艺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技能型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89%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"O"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第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5-7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"N"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混淆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16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小学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186</a:t>
                      </a: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所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234,414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1:14.8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小学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前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30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精英型</a:t>
                      </a: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小学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非前</a:t>
                      </a:r>
                      <a:r>
                        <a:rPr lang="en-SG" sz="70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30</a:t>
                      </a: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 smtClean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混合</a:t>
                      </a: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7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27899" marR="27899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21017104"/>
      </p:ext>
    </p:extLst>
  </p:cSld>
  <p:clrMapOvr>
    <a:masterClrMapping/>
  </p:clrMapOvr>
  <p:transition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448 0.01914 C -0.7882 -0.00586 -0.75174 -0.03117 -0.69809 -0.02993 C -0.64445 -0.02839 -0.56146 0.02223 -0.50209 0.02717 C -0.44288 0.03241 -0.39219 -0.00185 -0.34288 -4.69136E-6 C -0.29358 0.00186 -0.25 0.03149 -0.20625 0.03828 C -0.16268 0.04476 -0.11597 0.04723 -0.0816 0.04105 C -0.04722 0.03457 -0.02361 0.01729 2.5E-6 -4.69136E-6 " pathEditMode="relative" rAng="0" ptsTypes="AAAAAAA">
                                      <p:cBhvr>
                                        <p:cTn id="11" dur="2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1215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5154560"/>
      </p:ext>
    </p:extLst>
  </p:cSld>
  <p:clrMapOvr>
    <a:masterClrMapping/>
  </p:clrMapOvr>
  <p:transition advClick="0" advTm="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5154560"/>
      </p:ext>
    </p:extLst>
  </p:cSld>
  <p:clrMapOvr>
    <a:masterClrMapping/>
  </p:clrMapOvr>
  <p:transition advClick="0" advTm="0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latin typeface="+mj-ea"/>
                <a:ea typeface="+mj-ea"/>
                <a:cs typeface="华文行楷"/>
              </a:rPr>
              <a:t>家长常见关心问题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18435" name="Text Placeholder 5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如何接轨新加坡公立教育体系</a:t>
            </a:r>
            <a:r>
              <a:rPr lang="en-US" altLang="zh-CN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 dirty="0">
              <a:solidFill>
                <a:srgbClr val="595959"/>
              </a:solidFill>
              <a:ea typeface="MS PGothic" panose="020B0600070205080204" pitchFamily="34" charset="-128"/>
            </a:endParaRPr>
          </a:p>
        </p:txBody>
      </p:sp>
      <p:sp>
        <p:nvSpPr>
          <p:cNvPr id="18436" name="Text Placeholder 3"/>
          <p:cNvSpPr txBox="1">
            <a:spLocks noChangeArrowheads="1"/>
          </p:cNvSpPr>
          <p:nvPr/>
        </p:nvSpPr>
        <p:spPr bwMode="auto">
          <a:xfrm>
            <a:off x="5105386" y="1504978"/>
            <a:ext cx="32369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zh-CN" altLang="en-US" sz="1600" dirty="0">
                <a:latin typeface="+mn-ea"/>
                <a:ea typeface="+mn-ea"/>
                <a:cs typeface="华文行楷"/>
              </a:rPr>
              <a:t>新加坡国情概览</a:t>
            </a: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zh-CN" altLang="en-US" sz="1600" dirty="0" smtClean="0">
                <a:latin typeface="+mn-ea"/>
                <a:ea typeface="+mn-ea"/>
                <a:cs typeface="华文行楷"/>
              </a:rPr>
              <a:t>新加坡教育资源和体系</a:t>
            </a: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zh-CN" altLang="en-US" sz="1600" dirty="0">
                <a:latin typeface="+mn-ea"/>
                <a:ea typeface="+mn-ea"/>
                <a:cs typeface="华文行楷"/>
              </a:rPr>
              <a:t>接轨新加坡公立教育的路径</a:t>
            </a: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zh-CN" altLang="en-US" sz="1600" dirty="0">
                <a:latin typeface="+mn-ea"/>
                <a:ea typeface="+mn-ea"/>
                <a:cs typeface="华文行楷"/>
              </a:rPr>
              <a:t>新加坡公立教育预备课程说明</a:t>
            </a: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endParaRPr lang="en-US" altLang="zh-CN" sz="1600" dirty="0"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zh-CN" altLang="en-US" sz="1600" dirty="0">
                <a:latin typeface="+mn-ea"/>
                <a:ea typeface="+mn-ea"/>
                <a:cs typeface="华文行楷"/>
              </a:rPr>
              <a:t>常见问题解答及现场提问环节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JM" altLang="en-US" sz="900" dirty="0">
              <a:solidFill>
                <a:srgbClr val="595959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AutoNum type="arabicPeriod" startAt="5"/>
            </a:pPr>
            <a:endParaRPr lang="en-JM" altLang="en-US" sz="900" dirty="0">
              <a:solidFill>
                <a:srgbClr val="595959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JM" altLang="en-US" sz="900" dirty="0">
              <a:solidFill>
                <a:srgbClr val="595959"/>
              </a:solidFill>
            </a:endParaRPr>
          </a:p>
        </p:txBody>
      </p:sp>
      <p:pic>
        <p:nvPicPr>
          <p:cNvPr id="18437" name="Picture 17" descr="Image result for Singapore Merlion"/>
          <p:cNvPicPr>
            <a:picLocks noGrp="1" noChangeAspect="1" noChangeArrowheads="1"/>
          </p:cNvPicPr>
          <p:nvPr>
            <p:ph type="pic" sz="quarter" idx="6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8" r="8578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5154560"/>
      </p:ext>
    </p:extLst>
  </p:cSld>
  <p:clrMapOvr>
    <a:masterClrMapping/>
  </p:clrMapOvr>
  <p:transition advClick="0" advTm="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5154560"/>
      </p:ext>
    </p:extLst>
  </p:cSld>
  <p:clrMapOvr>
    <a:masterClrMapping/>
  </p:clrMapOvr>
  <p:transition advClick="0" advTm="0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29"/>
          <p:cNvSpPr>
            <a:spLocks noChangeArrowheads="1"/>
          </p:cNvSpPr>
          <p:nvPr/>
        </p:nvSpPr>
        <p:spPr bwMode="auto">
          <a:xfrm rot="-2676849">
            <a:off x="400050" y="1458913"/>
            <a:ext cx="479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JM" altLang="en-US" sz="800">
                <a:solidFill>
                  <a:schemeClr val="bg1"/>
                </a:solidFill>
              </a:rPr>
              <a:t>Renew</a:t>
            </a:r>
            <a:endParaRPr lang="en-US" altLang="en-US" sz="8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pic>
        <p:nvPicPr>
          <p:cNvPr id="28" name="Picture 2" descr="C:\Users\LEO\Desktop\singapore ed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5399101" cy="51435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E48109A-B6B1-46AF-9D50-08CDB03DE3E0}"/>
              </a:ext>
            </a:extLst>
          </p:cNvPr>
          <p:cNvCxnSpPr/>
          <p:nvPr/>
        </p:nvCxnSpPr>
        <p:spPr>
          <a:xfrm>
            <a:off x="4225925" y="2873375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D1459EBC-8B92-4DEE-988E-031AFDC7D776}"/>
              </a:ext>
            </a:extLst>
          </p:cNvPr>
          <p:cNvCxnSpPr/>
          <p:nvPr/>
        </p:nvCxnSpPr>
        <p:spPr>
          <a:xfrm>
            <a:off x="1687513" y="2479675"/>
            <a:ext cx="0" cy="6080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84E09C4D-D940-4DF3-960D-73D23620B107}"/>
              </a:ext>
            </a:extLst>
          </p:cNvPr>
          <p:cNvCxnSpPr/>
          <p:nvPr/>
        </p:nvCxnSpPr>
        <p:spPr>
          <a:xfrm>
            <a:off x="1687513" y="2166938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46B60FA-0853-4FCD-8FF9-7E3053F92785}"/>
              </a:ext>
            </a:extLst>
          </p:cNvPr>
          <p:cNvCxnSpPr/>
          <p:nvPr/>
        </p:nvCxnSpPr>
        <p:spPr>
          <a:xfrm flipV="1">
            <a:off x="2317750" y="1673225"/>
            <a:ext cx="958850" cy="63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A4DC6FB1-87CA-4021-B1FC-9EC44759CF70}"/>
              </a:ext>
            </a:extLst>
          </p:cNvPr>
          <p:cNvCxnSpPr/>
          <p:nvPr/>
        </p:nvCxnSpPr>
        <p:spPr>
          <a:xfrm>
            <a:off x="4225925" y="2505075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0B291EF7-9F7B-4C2D-8229-9D7D7507ADC0}"/>
              </a:ext>
            </a:extLst>
          </p:cNvPr>
          <p:cNvCxnSpPr/>
          <p:nvPr/>
        </p:nvCxnSpPr>
        <p:spPr>
          <a:xfrm>
            <a:off x="4225925" y="1801813"/>
            <a:ext cx="0" cy="60801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40C4C33-4DE0-40B9-A799-0DEEEE7F0D17}"/>
              </a:ext>
            </a:extLst>
          </p:cNvPr>
          <p:cNvCxnSpPr/>
          <p:nvPr/>
        </p:nvCxnSpPr>
        <p:spPr>
          <a:xfrm>
            <a:off x="4237038" y="3371850"/>
            <a:ext cx="0" cy="4032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56C316A8-0215-4AA0-9A2A-59EE49A08CED}"/>
              </a:ext>
            </a:extLst>
          </p:cNvPr>
          <p:cNvCxnSpPr/>
          <p:nvPr/>
        </p:nvCxnSpPr>
        <p:spPr>
          <a:xfrm>
            <a:off x="1687513" y="1679575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4FD3D71D-597A-49DA-A035-33E6150B1A34}"/>
              </a:ext>
            </a:extLst>
          </p:cNvPr>
          <p:cNvCxnSpPr/>
          <p:nvPr/>
        </p:nvCxnSpPr>
        <p:spPr>
          <a:xfrm>
            <a:off x="4206875" y="1341438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635" name="Title 2">
            <a:extLst>
              <a:ext uri="{FF2B5EF4-FFF2-40B4-BE49-F238E27FC236}">
                <a16:creationId xmlns:a16="http://schemas.microsoft.com/office/drawing/2014/main" xmlns="" id="{B3E8A9EF-900B-4A03-93AF-27DDD7F8A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075" y="225425"/>
            <a:ext cx="8229600" cy="857250"/>
          </a:xfrm>
        </p:spPr>
        <p:txBody>
          <a:bodyPr/>
          <a:lstStyle/>
          <a:p>
            <a:r>
              <a:rPr lang="zh-CN" altLang="en-US" dirty="0">
                <a:latin typeface="+mj-ea"/>
                <a:ea typeface="+mj-ea"/>
                <a:cs typeface="华文行楷" panose="02010800040101010101" pitchFamily="2" charset="-122"/>
              </a:rPr>
              <a:t>新加坡公立教育简介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26636" name="Text Placeholder 4">
            <a:extLst>
              <a:ext uri="{FF2B5EF4-FFF2-40B4-BE49-F238E27FC236}">
                <a16:creationId xmlns:a16="http://schemas.microsoft.com/office/drawing/2014/main" xmlns="" id="{8F0BEB7C-8C14-46E2-975B-EEC25023C7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68313" y="788988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+mj-ea"/>
                <a:ea typeface="+mj-ea"/>
                <a:cs typeface="华文行楷" panose="02010800040101010101" pitchFamily="2" charset="-122"/>
              </a:rPr>
              <a:t>新加坡公立教育体系</a:t>
            </a:r>
            <a:endParaRPr lang="zh-TW" altLang="en-US" sz="12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b="1" dirty="0">
              <a:latin typeface="Open Sans Light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200" b="1" dirty="0">
              <a:latin typeface="Open Sans Light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xmlns="" id="{FBDD92D1-BDEE-44B0-BE3B-5B4C290A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325" y="4471988"/>
            <a:ext cx="198120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学前教育 （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CDD8DF1-4484-4824-A5BF-633112A10C6C}"/>
              </a:ext>
            </a:extLst>
          </p:cNvPr>
          <p:cNvCxnSpPr/>
          <p:nvPr/>
        </p:nvCxnSpPr>
        <p:spPr>
          <a:xfrm>
            <a:off x="4244975" y="4243388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631" name="TextBox 13">
            <a:extLst>
              <a:ext uri="{FF2B5EF4-FFF2-40B4-BE49-F238E27FC236}">
                <a16:creationId xmlns:a16="http://schemas.microsoft.com/office/drawing/2014/main" xmlns="" id="{F8A314F0-B0FC-4B02-A035-698F0BD9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4105275"/>
            <a:ext cx="179070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小学教育 （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8CECBBD-9255-4ED7-A505-52BC65B5FDC9}"/>
              </a:ext>
            </a:extLst>
          </p:cNvPr>
          <p:cNvCxnSpPr/>
          <p:nvPr/>
        </p:nvCxnSpPr>
        <p:spPr>
          <a:xfrm>
            <a:off x="4244975" y="3876675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484D78D-B4F4-4667-A8D4-B515A97984A3}"/>
              </a:ext>
            </a:extLst>
          </p:cNvPr>
          <p:cNvCxnSpPr/>
          <p:nvPr/>
        </p:nvCxnSpPr>
        <p:spPr>
          <a:xfrm>
            <a:off x="1681163" y="3625850"/>
            <a:ext cx="57150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8DC4C00-F521-409B-8632-FB75720FBBE5}"/>
              </a:ext>
            </a:extLst>
          </p:cNvPr>
          <p:cNvCxnSpPr/>
          <p:nvPr/>
        </p:nvCxnSpPr>
        <p:spPr>
          <a:xfrm>
            <a:off x="1687513" y="3360738"/>
            <a:ext cx="0" cy="26193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79249A1-AE0D-4D6B-B66B-9E84992C3360}"/>
              </a:ext>
            </a:extLst>
          </p:cNvPr>
          <p:cNvCxnSpPr/>
          <p:nvPr/>
        </p:nvCxnSpPr>
        <p:spPr>
          <a:xfrm>
            <a:off x="7396163" y="3360738"/>
            <a:ext cx="0" cy="26193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BCD29AD-4DC8-4A3A-9F60-C6FC60DC2776}"/>
              </a:ext>
            </a:extLst>
          </p:cNvPr>
          <p:cNvSpPr txBox="1"/>
          <p:nvPr/>
        </p:nvSpPr>
        <p:spPr>
          <a:xfrm>
            <a:off x="2905125" y="3743325"/>
            <a:ext cx="2679700" cy="253365"/>
          </a:xfrm>
          <a:prstGeom prst="roundRect">
            <a:avLst>
              <a:gd name="adj" fmla="val 496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latin typeface="+mn-ea"/>
                <a:ea typeface="+mn-ea"/>
                <a:cs typeface="Arial Unicode MS" pitchFamily="34" charset="-128"/>
              </a:rPr>
              <a:t>小学离校考试 （</a:t>
            </a:r>
            <a:r>
              <a:rPr lang="en-US" altLang="zh-CN" sz="1000" dirty="0">
                <a:latin typeface="+mn-ea"/>
                <a:ea typeface="+mn-ea"/>
                <a:cs typeface="Arial Unicode MS" pitchFamily="34" charset="-128"/>
              </a:rPr>
              <a:t>PSLE</a:t>
            </a:r>
            <a:r>
              <a:rPr lang="zh-CN" altLang="en-US" sz="1000" dirty="0">
                <a:latin typeface="+mn-ea"/>
                <a:ea typeface="+mn-ea"/>
                <a:cs typeface="Arial Unicode MS" pitchFamily="34" charset="-128"/>
              </a:rPr>
              <a:t>）</a:t>
            </a:r>
          </a:p>
        </p:txBody>
      </p:sp>
      <p:sp>
        <p:nvSpPr>
          <p:cNvPr id="26637" name="TextBox 13">
            <a:extLst>
              <a:ext uri="{FF2B5EF4-FFF2-40B4-BE49-F238E27FC236}">
                <a16:creationId xmlns:a16="http://schemas.microsoft.com/office/drawing/2014/main" xmlns="" id="{97F1429F-4FB6-468B-956C-B935B5770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" y="3113088"/>
            <a:ext cx="205105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中学教育 （快捷班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sp>
        <p:nvSpPr>
          <p:cNvPr id="26638" name="TextBox 13">
            <a:extLst>
              <a:ext uri="{FF2B5EF4-FFF2-40B4-BE49-F238E27FC236}">
                <a16:creationId xmlns:a16="http://schemas.microsoft.com/office/drawing/2014/main" xmlns="" id="{82DF9F97-2D0A-400F-A65D-4A01191A9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325" y="3113088"/>
            <a:ext cx="205105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中学教育 （普通学术班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5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华文行楷"/>
              </a:rPr>
              <a:t>）</a:t>
            </a:r>
          </a:p>
        </p:txBody>
      </p:sp>
      <p:sp>
        <p:nvSpPr>
          <p:cNvPr id="26639" name="TextBox 13">
            <a:extLst>
              <a:ext uri="{FF2B5EF4-FFF2-40B4-BE49-F238E27FC236}">
                <a16:creationId xmlns:a16="http://schemas.microsoft.com/office/drawing/2014/main" xmlns="" id="{650AB47D-CFAD-4139-BA08-0A0C17975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275" y="3098800"/>
            <a:ext cx="205105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中学教育（普通技术班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5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5096605A-173B-4D22-A720-0DF52ACAE17B}"/>
              </a:ext>
            </a:extLst>
          </p:cNvPr>
          <p:cNvCxnSpPr/>
          <p:nvPr/>
        </p:nvCxnSpPr>
        <p:spPr>
          <a:xfrm>
            <a:off x="7407275" y="2859088"/>
            <a:ext cx="0" cy="228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1FCF127-0362-4E4A-A0FF-E389B4575CAB}"/>
              </a:ext>
            </a:extLst>
          </p:cNvPr>
          <p:cNvSpPr txBox="1"/>
          <p:nvPr/>
        </p:nvSpPr>
        <p:spPr>
          <a:xfrm>
            <a:off x="3492500" y="2744788"/>
            <a:ext cx="1536700" cy="253365"/>
          </a:xfrm>
          <a:prstGeom prst="roundRect">
            <a:avLst>
              <a:gd name="adj" fmla="val 496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JM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GCE‘N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’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水准考试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7A99379-D8BA-437C-B1B4-73823C3B28C9}"/>
              </a:ext>
            </a:extLst>
          </p:cNvPr>
          <p:cNvSpPr txBox="1"/>
          <p:nvPr/>
        </p:nvSpPr>
        <p:spPr>
          <a:xfrm>
            <a:off x="6604000" y="2724150"/>
            <a:ext cx="1584325" cy="253365"/>
          </a:xfrm>
          <a:prstGeom prst="roundRect">
            <a:avLst>
              <a:gd name="adj" fmla="val 496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JM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GCE‘N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’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水准考试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596FD62-F8A0-4648-84ED-BEE51C901FAD}"/>
              </a:ext>
            </a:extLst>
          </p:cNvPr>
          <p:cNvSpPr txBox="1"/>
          <p:nvPr/>
        </p:nvSpPr>
        <p:spPr>
          <a:xfrm>
            <a:off x="812800" y="2317750"/>
            <a:ext cx="4689475" cy="253365"/>
          </a:xfrm>
          <a:prstGeom prst="roundRect">
            <a:avLst>
              <a:gd name="adj" fmla="val 496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JM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GCE‘O’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  <a:cs typeface="Arial Unicode MS" pitchFamily="34" charset="-128"/>
              </a:rPr>
              <a:t>水准考试</a:t>
            </a:r>
          </a:p>
        </p:txBody>
      </p:sp>
      <p:sp>
        <p:nvSpPr>
          <p:cNvPr id="26646" name="TextBox 13">
            <a:extLst>
              <a:ext uri="{FF2B5EF4-FFF2-40B4-BE49-F238E27FC236}">
                <a16:creationId xmlns:a16="http://schemas.microsoft.com/office/drawing/2014/main" xmlns="" id="{A1D89722-7262-409A-B0AB-1EE3C0849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908175"/>
            <a:ext cx="179070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初级学院 （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EFDD4C3F-8771-4D31-A9BE-9FF1A64463FE}"/>
              </a:ext>
            </a:extLst>
          </p:cNvPr>
          <p:cNvSpPr txBox="1"/>
          <p:nvPr/>
        </p:nvSpPr>
        <p:spPr>
          <a:xfrm>
            <a:off x="1092200" y="1549400"/>
            <a:ext cx="1438275" cy="253365"/>
          </a:xfrm>
          <a:prstGeom prst="roundRect">
            <a:avLst>
              <a:gd name="adj" fmla="val 496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JM" sz="1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GCE‘A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’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水准考试</a:t>
            </a:r>
          </a:p>
        </p:txBody>
      </p:sp>
      <p:sp>
        <p:nvSpPr>
          <p:cNvPr id="26651" name="TextBox 13">
            <a:extLst>
              <a:ext uri="{FF2B5EF4-FFF2-40B4-BE49-F238E27FC236}">
                <a16:creationId xmlns:a16="http://schemas.microsoft.com/office/drawing/2014/main" xmlns="" id="{69962E9A-EB08-4ADC-8B91-82CDD658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543050"/>
            <a:ext cx="189865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理工学院 （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3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sp>
        <p:nvSpPr>
          <p:cNvPr id="26653" name="TextBox 13">
            <a:extLst>
              <a:ext uri="{FF2B5EF4-FFF2-40B4-BE49-F238E27FC236}">
                <a16:creationId xmlns:a16="http://schemas.microsoft.com/office/drawing/2014/main" xmlns="" id="{51AF1903-10E4-49F9-9886-58A71C3B0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675" y="1905000"/>
            <a:ext cx="1898650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工艺教育</a:t>
            </a:r>
            <a:r>
              <a:rPr lang="zh-CN" altLang="en-US" sz="1000" dirty="0" smtClean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学院  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（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1-2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93C18AA9-DB1C-4A7F-9F69-0F8F02835F8F}"/>
              </a:ext>
            </a:extLst>
          </p:cNvPr>
          <p:cNvCxnSpPr/>
          <p:nvPr/>
        </p:nvCxnSpPr>
        <p:spPr>
          <a:xfrm>
            <a:off x="7407275" y="2163763"/>
            <a:ext cx="0" cy="56991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F5DF1E37-D88D-4903-8107-9737C859FEC4}"/>
              </a:ext>
            </a:extLst>
          </p:cNvPr>
          <p:cNvCxnSpPr/>
          <p:nvPr/>
        </p:nvCxnSpPr>
        <p:spPr>
          <a:xfrm>
            <a:off x="6035675" y="2103438"/>
            <a:ext cx="3810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472A0323-B7A1-42B6-8175-CB7D6DF63288}"/>
              </a:ext>
            </a:extLst>
          </p:cNvPr>
          <p:cNvCxnSpPr/>
          <p:nvPr/>
        </p:nvCxnSpPr>
        <p:spPr>
          <a:xfrm>
            <a:off x="5502275" y="2422525"/>
            <a:ext cx="5334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4AFAF8DD-E344-4A42-A2A1-26E0CBEC7B0E}"/>
              </a:ext>
            </a:extLst>
          </p:cNvPr>
          <p:cNvCxnSpPr/>
          <p:nvPr/>
        </p:nvCxnSpPr>
        <p:spPr>
          <a:xfrm>
            <a:off x="6035675" y="2111375"/>
            <a:ext cx="0" cy="3111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26117808-1902-4880-9B83-C7B96296F854}"/>
              </a:ext>
            </a:extLst>
          </p:cNvPr>
          <p:cNvCxnSpPr/>
          <p:nvPr/>
        </p:nvCxnSpPr>
        <p:spPr>
          <a:xfrm>
            <a:off x="7396163" y="1679575"/>
            <a:ext cx="0" cy="2254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C91818E5-2C7E-427F-8047-F0946803CFF6}"/>
              </a:ext>
            </a:extLst>
          </p:cNvPr>
          <p:cNvCxnSpPr/>
          <p:nvPr/>
        </p:nvCxnSpPr>
        <p:spPr>
          <a:xfrm>
            <a:off x="5175250" y="1682750"/>
            <a:ext cx="2232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661" name="TextBox 13">
            <a:extLst>
              <a:ext uri="{FF2B5EF4-FFF2-40B4-BE49-F238E27FC236}">
                <a16:creationId xmlns:a16="http://schemas.microsoft.com/office/drawing/2014/main" xmlns="" id="{6AC8ABA2-95AE-4A02-95DC-2405A5D02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123950"/>
            <a:ext cx="1866904" cy="258128"/>
          </a:xfrm>
          <a:prstGeom prst="roundRect">
            <a:avLst>
              <a:gd name="adj" fmla="val 8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大学教育 （</a:t>
            </a:r>
            <a:r>
              <a:rPr lang="en-US" altLang="zh-CN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3-4</a:t>
            </a:r>
            <a:r>
              <a:rPr lang="zh-CN" altLang="en-US" sz="1000" dirty="0">
                <a:solidFill>
                  <a:schemeClr val="tx1"/>
                </a:solidFill>
                <a:latin typeface="+mn-ea"/>
                <a:cs typeface="Arial Unicode MS" pitchFamily="34" charset="-128"/>
              </a:rPr>
              <a:t>年）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00DF30AF-9AD8-4506-A69B-2C460010ADBF}"/>
              </a:ext>
            </a:extLst>
          </p:cNvPr>
          <p:cNvCxnSpPr/>
          <p:nvPr/>
        </p:nvCxnSpPr>
        <p:spPr>
          <a:xfrm>
            <a:off x="1676400" y="1276350"/>
            <a:ext cx="157797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C7481AAE-B053-4A76-B8D5-6A497DB88B5C}"/>
              </a:ext>
            </a:extLst>
          </p:cNvPr>
          <p:cNvCxnSpPr/>
          <p:nvPr/>
        </p:nvCxnSpPr>
        <p:spPr>
          <a:xfrm>
            <a:off x="1676400" y="1276350"/>
            <a:ext cx="0" cy="2667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106A2C7-F9ED-4452-85FA-845859844A39}"/>
              </a:ext>
            </a:extLst>
          </p:cNvPr>
          <p:cNvSpPr/>
          <p:nvPr/>
        </p:nvSpPr>
        <p:spPr>
          <a:xfrm>
            <a:off x="638175" y="3824288"/>
            <a:ext cx="195421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sz="1000" dirty="0">
                <a:solidFill>
                  <a:srgbClr val="000000"/>
                </a:solidFill>
                <a:latin typeface="+mn-ea"/>
                <a:cs typeface="Arial Unicode MS" pitchFamily="34" charset="-128"/>
              </a:rPr>
              <a:t>插班进入中学</a:t>
            </a:r>
            <a:r>
              <a:rPr lang="en-US" altLang="zh-CN" sz="1000" dirty="0">
                <a:solidFill>
                  <a:srgbClr val="000000"/>
                </a:solidFill>
                <a:latin typeface="+mn-ea"/>
                <a:cs typeface="Arial Unicode MS" pitchFamily="34" charset="-128"/>
              </a:rPr>
              <a:t>3</a:t>
            </a:r>
            <a:r>
              <a:rPr lang="zh-CN" altLang="en-US" sz="1000" dirty="0">
                <a:solidFill>
                  <a:srgbClr val="000000"/>
                </a:solidFill>
                <a:latin typeface="+mn-ea"/>
                <a:cs typeface="Arial Unicode MS" pitchFamily="34" charset="-128"/>
              </a:rPr>
              <a:t>年级，外国学生的年龄必须小于</a:t>
            </a:r>
            <a:r>
              <a:rPr lang="en-US" altLang="zh-CN" sz="1000" dirty="0">
                <a:solidFill>
                  <a:srgbClr val="000000"/>
                </a:solidFill>
                <a:latin typeface="+mn-ea"/>
                <a:cs typeface="Arial Unicode MS" pitchFamily="34" charset="-128"/>
              </a:rPr>
              <a:t>16</a:t>
            </a:r>
            <a:r>
              <a:rPr lang="zh-CN" altLang="en-US" sz="1000" dirty="0">
                <a:solidFill>
                  <a:srgbClr val="000000"/>
                </a:solidFill>
                <a:latin typeface="+mn-ea"/>
                <a:cs typeface="Arial Unicode MS" pitchFamily="34" charset="-128"/>
              </a:rPr>
              <a:t>周岁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EO\Desktop\transparent (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-6350"/>
            <a:ext cx="4724400" cy="51562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Placeholder 2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0" r="7230"/>
          <a:stretch>
            <a:fillRect/>
          </a:stretch>
        </p:blipFill>
        <p:spPr>
          <a:xfrm>
            <a:off x="457200" y="1352550"/>
            <a:ext cx="2671763" cy="3006725"/>
          </a:xfrm>
        </p:spPr>
      </p:pic>
      <p:sp>
        <p:nvSpPr>
          <p:cNvPr id="30723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0724" name="Text Placeholder 5"/>
          <p:cNvSpPr>
            <a:spLocks noGrp="1" noChangeArrowheads="1"/>
          </p:cNvSpPr>
          <p:nvPr>
            <p:ph type="body" sz="quarter" idx="15"/>
          </p:nvPr>
        </p:nvSpPr>
        <p:spPr>
          <a:xfrm>
            <a:off x="6153150" y="3659188"/>
            <a:ext cx="2286000" cy="8302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+mn-ea"/>
                <a:ea typeface="+mn-ea"/>
                <a:cs typeface="Arial Unicode MS" panose="020B0604020202020204" pitchFamily="34" charset="-128"/>
              </a:rPr>
              <a:t>2019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cs typeface="Arial Unicode MS" panose="020B0604020202020204" pitchFamily="34" charset="-128"/>
              </a:rPr>
              <a:t>年新加坡政府在教育上的预算是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ea typeface="+mn-ea"/>
                <a:cs typeface="Arial Unicode MS" panose="020B0604020202020204" pitchFamily="34" charset="-128"/>
              </a:rPr>
              <a:t>130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cs typeface="Arial Unicode MS" panose="020B0604020202020204" pitchFamily="34" charset="-128"/>
              </a:rPr>
              <a:t>亿新币。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 sz="1200" dirty="0">
              <a:solidFill>
                <a:srgbClr val="595959"/>
              </a:solidFill>
              <a:latin typeface="+mn-ea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0725" name="Text Placeholder 6"/>
          <p:cNvSpPr>
            <a:spLocks noGrp="1" noChangeArrowheads="1"/>
          </p:cNvSpPr>
          <p:nvPr>
            <p:ph type="body" sz="quarter" idx="16"/>
          </p:nvPr>
        </p:nvSpPr>
        <p:spPr>
          <a:xfrm>
            <a:off x="3505200" y="3724275"/>
            <a:ext cx="2286000" cy="8302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cs typeface="Arial Unicode MS" panose="020B0604020202020204" pitchFamily="34" charset="-128"/>
              </a:rPr>
              <a:t>新加坡的课本已被翻译成七国文字，数学课程有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ea typeface="+mn-ea"/>
                <a:cs typeface="Arial Unicode MS" panose="020B0604020202020204" pitchFamily="34" charset="-128"/>
              </a:rPr>
              <a:t>39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cs typeface="Arial Unicode MS" panose="020B0604020202020204" pitchFamily="34" charset="-128"/>
              </a:rPr>
              <a:t>个国家在采用。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JM" altLang="en-US" sz="1200" dirty="0">
              <a:solidFill>
                <a:srgbClr val="595959"/>
              </a:solidFill>
              <a:latin typeface="+mn-ea"/>
              <a:ea typeface="+mn-ea"/>
            </a:endParaRPr>
          </a:p>
        </p:txBody>
      </p:sp>
      <p:sp>
        <p:nvSpPr>
          <p:cNvPr id="30726" name="Text Placeholder 7"/>
          <p:cNvSpPr>
            <a:spLocks noGrp="1" noChangeArrowheads="1"/>
          </p:cNvSpPr>
          <p:nvPr>
            <p:ph type="body" sz="quarter" idx="17"/>
          </p:nvPr>
        </p:nvSpPr>
        <p:spPr>
          <a:xfrm>
            <a:off x="3521075" y="1971675"/>
            <a:ext cx="2286000" cy="8302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年份</a:t>
            </a:r>
            <a:r>
              <a:rPr lang="en-SG" altLang="zh-TW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: </a:t>
            </a:r>
            <a:r>
              <a:rPr lang="en-US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1995, 1999, 2003, 2007,2011, 2015, 2016,2020</a:t>
            </a:r>
            <a:endParaRPr lang="en-SG" altLang="en-US" sz="12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Arial Unicode MS" panose="020B060402020202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数学除</a:t>
            </a:r>
            <a:r>
              <a:rPr lang="en-US" altLang="zh-CN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2007</a:t>
            </a:r>
            <a:r>
              <a:rPr lang="zh-CN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年，均排第一；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科学除</a:t>
            </a:r>
            <a:r>
              <a:rPr lang="en-US" altLang="zh-CN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1999</a:t>
            </a:r>
            <a:r>
              <a:rPr lang="zh-CN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年，均排第一</a:t>
            </a:r>
            <a:r>
              <a:rPr lang="zh-CN" altLang="en-US" sz="1200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。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2"/>
              </a:solidFill>
              <a:latin typeface="+mn-ea"/>
              <a:ea typeface="+mn-ea"/>
              <a:cs typeface="Arial Unicode MS" panose="020B060402020202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 sz="1200" dirty="0">
              <a:solidFill>
                <a:srgbClr val="595959"/>
              </a:solidFill>
              <a:latin typeface="+mn-ea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0727" name="Text Placeholder 8"/>
          <p:cNvSpPr>
            <a:spLocks noGrp="1" noChangeArrowheads="1"/>
          </p:cNvSpPr>
          <p:nvPr>
            <p:ph type="body" sz="quarter" idx="18"/>
          </p:nvPr>
        </p:nvSpPr>
        <p:spPr>
          <a:xfrm>
            <a:off x="6129338" y="1971675"/>
            <a:ext cx="2511425" cy="8302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年份</a:t>
            </a:r>
            <a:r>
              <a:rPr lang="en-SG" altLang="zh-TW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: </a:t>
            </a:r>
            <a:r>
              <a:rPr lang="en-US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2009, 2012, 2016</a:t>
            </a:r>
            <a:r>
              <a:rPr lang="en-SG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在</a:t>
            </a:r>
            <a:r>
              <a:rPr lang="en-US" altLang="zh-CN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72</a:t>
            </a:r>
            <a:r>
              <a:rPr lang="zh-CN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个国家及地区中</a:t>
            </a:r>
            <a:r>
              <a:rPr lang="en-US" altLang="zh-CN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, </a:t>
            </a:r>
            <a:r>
              <a:rPr lang="zh-CN" altLang="en-US" sz="12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数学、科学和阅读方面均排第一。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 sz="1200" dirty="0">
              <a:solidFill>
                <a:srgbClr val="595959"/>
              </a:solidFill>
              <a:latin typeface="+mn-ea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28679" name="Text Placeholder 9"/>
          <p:cNvSpPr>
            <a:spLocks noGrp="1" noChangeArrowheads="1"/>
          </p:cNvSpPr>
          <p:nvPr>
            <p:ph type="body" sz="quarter" idx="19"/>
          </p:nvPr>
        </p:nvSpPr>
        <p:spPr>
          <a:xfrm>
            <a:off x="6629400" y="3181350"/>
            <a:ext cx="1905000" cy="307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新加坡</a:t>
            </a:r>
            <a:r>
              <a:rPr lang="en-US" altLang="zh-CN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2019</a:t>
            </a: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年教育预算</a:t>
            </a:r>
            <a:endParaRPr lang="en-JM" altLang="en-US" sz="1200" b="1" dirty="0">
              <a:solidFill>
                <a:srgbClr val="FF0000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28680" name="Text Placeholder 10"/>
          <p:cNvSpPr>
            <a:spLocks noGrp="1" noChangeArrowheads="1"/>
          </p:cNvSpPr>
          <p:nvPr>
            <p:ph type="body" sz="quarter" idx="20"/>
          </p:nvPr>
        </p:nvSpPr>
        <p:spPr>
          <a:xfrm>
            <a:off x="4003675" y="3257550"/>
            <a:ext cx="1600200" cy="307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新加坡的课本</a:t>
            </a:r>
            <a:endParaRPr lang="en-JM" altLang="en-US" sz="1200" b="1" dirty="0">
              <a:solidFill>
                <a:srgbClr val="FF0000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28681" name="Text Placeholder 11"/>
          <p:cNvSpPr>
            <a:spLocks noGrp="1" noChangeArrowheads="1"/>
          </p:cNvSpPr>
          <p:nvPr>
            <p:ph type="body" sz="quarter" idx="21"/>
          </p:nvPr>
        </p:nvSpPr>
        <p:spPr>
          <a:xfrm>
            <a:off x="3816351" y="971592"/>
            <a:ext cx="1974849" cy="71909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国际数学科学趋势研究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SG" altLang="en-US" sz="1200" dirty="0">
                <a:solidFill>
                  <a:srgbClr val="FF0000"/>
                </a:solidFill>
                <a:latin typeface="+mn-ea"/>
                <a:ea typeface="+mn-ea"/>
              </a:rPr>
              <a:t>Trends in International Mathematic and Science Study (TIMSS) </a:t>
            </a:r>
            <a:endParaRPr lang="en-JM" altLang="en-US" sz="1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8682" name="Text Placeholder 12"/>
          <p:cNvSpPr>
            <a:spLocks noGrp="1" noChangeArrowheads="1"/>
          </p:cNvSpPr>
          <p:nvPr>
            <p:ph type="body" sz="quarter" idx="22"/>
          </p:nvPr>
        </p:nvSpPr>
        <p:spPr>
          <a:xfrm>
            <a:off x="6388101" y="971593"/>
            <a:ext cx="2146299" cy="71909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经济发展合作组织</a:t>
            </a:r>
            <a:r>
              <a:rPr lang="en-US" altLang="zh-CN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(OECD)</a:t>
            </a: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  <a:cs typeface="华文行楷"/>
              </a:rPr>
              <a:t>举办的国际学生评估 </a:t>
            </a:r>
            <a:endParaRPr lang="en-SG" altLang="zh-CN" sz="1200" b="1" dirty="0">
              <a:solidFill>
                <a:srgbClr val="FF0000"/>
              </a:solidFill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JM" altLang="en-US" sz="1200" dirty="0">
                <a:solidFill>
                  <a:srgbClr val="FF0000"/>
                </a:solidFill>
                <a:latin typeface="+mn-ea"/>
                <a:ea typeface="+mn-ea"/>
              </a:rPr>
              <a:t>Programme for International Student Assessment (PISA) </a:t>
            </a:r>
          </a:p>
          <a:p>
            <a:pPr eaLnBrk="1" hangingPunct="1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en-JM" altLang="en-US" sz="400" dirty="0">
              <a:solidFill>
                <a:srgbClr val="595959"/>
              </a:solidFill>
              <a:latin typeface="+mn-ea"/>
              <a:ea typeface="+mn-ea"/>
            </a:endParaRPr>
          </a:p>
        </p:txBody>
      </p:sp>
      <p:sp>
        <p:nvSpPr>
          <p:cNvPr id="30732" name="Text Placeholder 1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新加坡教育成就</a:t>
            </a:r>
          </a:p>
        </p:txBody>
      </p:sp>
      <p:sp>
        <p:nvSpPr>
          <p:cNvPr id="29" name="Diagonal Stripe 28"/>
          <p:cNvSpPr>
            <a:spLocks noChangeAspect="1"/>
          </p:cNvSpPr>
          <p:nvPr/>
        </p:nvSpPr>
        <p:spPr>
          <a:xfrm>
            <a:off x="457200" y="1352550"/>
            <a:ext cx="576263" cy="576263"/>
          </a:xfrm>
          <a:prstGeom prst="diagStrip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  <p:sp>
        <p:nvSpPr>
          <p:cNvPr id="30734" name="Rectangle 29"/>
          <p:cNvSpPr>
            <a:spLocks noChangeArrowheads="1"/>
          </p:cNvSpPr>
          <p:nvPr/>
        </p:nvSpPr>
        <p:spPr bwMode="auto">
          <a:xfrm rot="-2676849">
            <a:off x="400050" y="1458913"/>
            <a:ext cx="479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JM" altLang="en-US" sz="800">
                <a:solidFill>
                  <a:schemeClr val="bg1"/>
                </a:solidFill>
              </a:rPr>
              <a:t>Renew</a:t>
            </a:r>
            <a:endParaRPr lang="en-US" altLang="en-US" sz="8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sp>
        <p:nvSpPr>
          <p:cNvPr id="30735" name="TextBox 14"/>
          <p:cNvSpPr txBox="1">
            <a:spLocks noChangeArrowheads="1"/>
          </p:cNvSpPr>
          <p:nvPr/>
        </p:nvSpPr>
        <p:spPr bwMode="auto">
          <a:xfrm>
            <a:off x="3124200" y="11239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1</a:t>
            </a:r>
          </a:p>
        </p:txBody>
      </p:sp>
      <p:sp>
        <p:nvSpPr>
          <p:cNvPr id="30736" name="TextBox 14"/>
          <p:cNvSpPr txBox="1">
            <a:spLocks noChangeArrowheads="1"/>
          </p:cNvSpPr>
          <p:nvPr/>
        </p:nvSpPr>
        <p:spPr bwMode="auto">
          <a:xfrm>
            <a:off x="5715000" y="11239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2</a:t>
            </a:r>
          </a:p>
        </p:txBody>
      </p:sp>
      <p:sp>
        <p:nvSpPr>
          <p:cNvPr id="30737" name="TextBox 14"/>
          <p:cNvSpPr txBox="1">
            <a:spLocks noChangeArrowheads="1"/>
          </p:cNvSpPr>
          <p:nvPr/>
        </p:nvSpPr>
        <p:spPr bwMode="auto">
          <a:xfrm>
            <a:off x="3200400" y="31813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3</a:t>
            </a:r>
          </a:p>
        </p:txBody>
      </p:sp>
      <p:sp>
        <p:nvSpPr>
          <p:cNvPr id="30738" name="TextBox 14"/>
          <p:cNvSpPr txBox="1">
            <a:spLocks noChangeArrowheads="1"/>
          </p:cNvSpPr>
          <p:nvPr/>
        </p:nvSpPr>
        <p:spPr bwMode="auto">
          <a:xfrm>
            <a:off x="5791200" y="31051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4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新加坡学生在国际比赛中的表现</a:t>
            </a:r>
            <a:endParaRPr lang="en-SG" dirty="0">
              <a:latin typeface="+mj-ea"/>
              <a:ea typeface="+mj-ea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1403537" y="2545158"/>
            <a:ext cx="2044558" cy="308115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31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界国际青年物理学家竞赛</a:t>
            </a:r>
            <a:endParaRPr lang="en-SG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7111986" y="4247837"/>
            <a:ext cx="1618312" cy="323850"/>
          </a:xfrm>
        </p:spPr>
        <p:txBody>
          <a:bodyPr/>
          <a:lstStyle/>
          <a:p>
            <a:r>
              <a:rPr lang="en-US" altLang="zh-CN" sz="7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Source</a:t>
            </a:r>
            <a:r>
              <a:rPr lang="en-SG" altLang="zh-CN" sz="7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</a:t>
            </a:r>
            <a:r>
              <a:rPr lang="en-SG" sz="7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Singapore students bag top medals at international science, math, geography competitions</a:t>
            </a:r>
            <a:endParaRPr lang="en-SG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3448095" y="2552837"/>
            <a:ext cx="2144716" cy="308115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</a:rPr>
              <a:t>31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界国际奥林匹克数学竞赛</a:t>
            </a:r>
            <a:endParaRPr lang="en-SG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5454025" y="2544148"/>
            <a:ext cx="2183344" cy="325494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</a:rPr>
              <a:t>29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界国际生物学奥林匹亞竞赛</a:t>
            </a:r>
            <a:endParaRPr lang="en-SG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180352" y="4324171"/>
            <a:ext cx="2057347" cy="308115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</a:rPr>
              <a:t>50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界国际化学奥林匹克竞赛</a:t>
            </a:r>
            <a:endParaRPr lang="en-SG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2082918" y="4324171"/>
            <a:ext cx="2207754" cy="333033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</a:rPr>
              <a:t>49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界国际物理奥林匹克竞赛</a:t>
            </a:r>
            <a:endParaRPr lang="en-SG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4" name="Picture Placeholder 20">
            <a:extLst>
              <a:ext uri="{FF2B5EF4-FFF2-40B4-BE49-F238E27FC236}">
                <a16:creationId xmlns:a16="http://schemas.microsoft.com/office/drawing/2014/main" xmlns="" id="{F1D9DEF8-21AD-471B-A399-3E5349307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3316" y="1111216"/>
            <a:ext cx="1905000" cy="1371600"/>
          </a:xfrm>
          <a:prstGeom prst="rect">
            <a:avLst/>
          </a:prstGeom>
        </p:spPr>
      </p:pic>
      <p:pic>
        <p:nvPicPr>
          <p:cNvPr id="15" name="Picture Placeholder 43">
            <a:extLst>
              <a:ext uri="{FF2B5EF4-FFF2-40B4-BE49-F238E27FC236}">
                <a16:creationId xmlns:a16="http://schemas.microsoft.com/office/drawing/2014/main" xmlns="" id="{8ABDFEAB-A4CE-4D07-A92C-D0C904E16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9916" y="1108179"/>
            <a:ext cx="1905000" cy="1370126"/>
          </a:xfrm>
          <a:prstGeom prst="rect">
            <a:avLst/>
          </a:prstGeom>
        </p:spPr>
      </p:pic>
      <p:pic>
        <p:nvPicPr>
          <p:cNvPr id="16" name="Picture Placeholder 47">
            <a:extLst>
              <a:ext uri="{FF2B5EF4-FFF2-40B4-BE49-F238E27FC236}">
                <a16:creationId xmlns:a16="http://schemas.microsoft.com/office/drawing/2014/main" xmlns="" id="{0BD21C45-35E8-494F-B18E-EEC849CBA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516" y="1108179"/>
            <a:ext cx="1905000" cy="1370125"/>
          </a:xfrm>
          <a:prstGeom prst="rect">
            <a:avLst/>
          </a:prstGeom>
        </p:spPr>
      </p:pic>
      <p:pic>
        <p:nvPicPr>
          <p:cNvPr id="17" name="Picture Placeholder 20">
            <a:extLst>
              <a:ext uri="{FF2B5EF4-FFF2-40B4-BE49-F238E27FC236}">
                <a16:creationId xmlns:a16="http://schemas.microsoft.com/office/drawing/2014/main" xmlns="" id="{4D830115-5AFA-45D0-AB05-D1DFEB204D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62" y="2915615"/>
            <a:ext cx="1905000" cy="1371600"/>
          </a:xfrm>
          <a:prstGeom prst="rect">
            <a:avLst/>
          </a:prstGeom>
        </p:spPr>
      </p:pic>
      <p:pic>
        <p:nvPicPr>
          <p:cNvPr id="18" name="Picture Placeholder 43">
            <a:extLst>
              <a:ext uri="{FF2B5EF4-FFF2-40B4-BE49-F238E27FC236}">
                <a16:creationId xmlns:a16="http://schemas.microsoft.com/office/drawing/2014/main" xmlns="" id="{2009C8BD-1BC1-46A2-B0B7-A5FF8B9AE3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462" y="2915615"/>
            <a:ext cx="1905000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708901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2771" name="Text Placeholder 8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留学新加坡的优势所在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200" b="1">
              <a:latin typeface="+mj-ea"/>
              <a:ea typeface="+mj-ea"/>
            </a:endParaRPr>
          </a:p>
        </p:txBody>
      </p:sp>
      <p:sp>
        <p:nvSpPr>
          <p:cNvPr id="32774" name="Text Placeholder 4"/>
          <p:cNvSpPr txBox="1">
            <a:spLocks noChangeArrowheads="1"/>
          </p:cNvSpPr>
          <p:nvPr/>
        </p:nvSpPr>
        <p:spPr bwMode="auto">
          <a:xfrm>
            <a:off x="5943600" y="3562350"/>
            <a:ext cx="243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JM" altLang="en-US" sz="1100">
              <a:solidFill>
                <a:srgbClr val="595959"/>
              </a:solidFill>
            </a:endParaRPr>
          </a:p>
        </p:txBody>
      </p:sp>
      <p:pic>
        <p:nvPicPr>
          <p:cNvPr id="32780" name="Picture 38"/>
          <p:cNvPicPr>
            <a:picLocks noGrp="1" noChangeAspect="1" noChangeArrowheads="1"/>
          </p:cNvPicPr>
          <p:nvPr>
            <p:ph type="pic" sz="quarter" idx="5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24" b="7224"/>
          <a:stretch>
            <a:fillRect/>
          </a:stretch>
        </p:blipFill>
        <p:spPr/>
      </p:pic>
      <p:pic>
        <p:nvPicPr>
          <p:cNvPr id="32781" name="Picture 3"/>
          <p:cNvPicPr>
            <a:picLocks noGrp="1" noChangeAspect="1" noChangeArrowheads="1"/>
          </p:cNvPicPr>
          <p:nvPr>
            <p:ph type="pic" sz="quarter" idx="5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23" b="7623"/>
          <a:stretch>
            <a:fillRect/>
          </a:stretch>
        </p:blipFill>
        <p:spPr>
          <a:xfrm>
            <a:off x="2760663" y="1581150"/>
            <a:ext cx="2133600" cy="1219200"/>
          </a:xfrm>
        </p:spPr>
      </p:pic>
      <p:pic>
        <p:nvPicPr>
          <p:cNvPr id="32782" name="Picture 2"/>
          <p:cNvPicPr>
            <a:picLocks noGrp="1" noChangeAspect="1" noChangeArrowheads="1"/>
          </p:cNvPicPr>
          <p:nvPr>
            <p:ph type="pic" sz="quarter" idx="5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62" b="7062"/>
          <a:stretch>
            <a:fillRect/>
          </a:stretch>
        </p:blipFill>
        <p:spPr/>
      </p:pic>
      <p:pic>
        <p:nvPicPr>
          <p:cNvPr id="32783" name="Picture 1"/>
          <p:cNvPicPr>
            <a:picLocks noGrp="1" noChangeAspect="1" noChangeArrowheads="1"/>
          </p:cNvPicPr>
          <p:nvPr>
            <p:ph type="pic" sz="quarter" idx="5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00" b="12000"/>
          <a:stretch>
            <a:fillRect/>
          </a:stretch>
        </p:blipFill>
        <p:spPr>
          <a:xfrm>
            <a:off x="2760663" y="2876550"/>
            <a:ext cx="2133600" cy="1219200"/>
          </a:xfr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486400" y="1583739"/>
            <a:ext cx="2666930" cy="22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j-ea"/>
                <a:ea typeface="+mj-ea"/>
                <a:cs typeface="华文行楷"/>
              </a:rPr>
              <a:t>双语环境，适应国际</a:t>
            </a: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j-ea"/>
                <a:ea typeface="+mj-ea"/>
                <a:cs typeface="华文行楷"/>
              </a:rPr>
              <a:t>素质教育，质量上乘</a:t>
            </a: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j-ea"/>
                <a:ea typeface="+mj-ea"/>
                <a:cs typeface="华文行楷"/>
              </a:rPr>
              <a:t>就业机会，大有保证</a:t>
            </a: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j-ea"/>
                <a:ea typeface="+mj-ea"/>
                <a:cs typeface="华文行楷"/>
              </a:rPr>
              <a:t>安心求学，舒心生活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1746" name="Text Placeholder 5"/>
          <p:cNvSpPr>
            <a:spLocks noGrp="1" noChangeArrowheads="1"/>
          </p:cNvSpPr>
          <p:nvPr>
            <p:ph type="body" sz="quarter" idx="66"/>
          </p:nvPr>
        </p:nvSpPr>
        <p:spPr>
          <a:xfrm>
            <a:off x="5448264" y="2401887"/>
            <a:ext cx="3733800" cy="13890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zh-CN" altLang="en-US" sz="1400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学校主干课程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课程辅助活动</a:t>
            </a:r>
            <a:endParaRPr lang="en-US" altLang="zh-CN" sz="1400" dirty="0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</a:t>
            </a:r>
            <a:r>
              <a:rPr lang="en-JM" altLang="en-US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Co-Curricular Activities(CCA)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特别学术课程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JM" altLang="en-US" sz="1400" dirty="0">
              <a:solidFill>
                <a:srgbClr val="595959"/>
              </a:solidFill>
              <a:latin typeface="+mj-ea"/>
              <a:ea typeface="+mj-ea"/>
              <a:cs typeface="Tahoma" panose="020B0604030504040204" pitchFamily="34" charset="0"/>
            </a:endParaRPr>
          </a:p>
        </p:txBody>
      </p:sp>
      <p:sp>
        <p:nvSpPr>
          <p:cNvPr id="33796" name="Text Placeholder 8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100" b="1">
                <a:latin typeface="+mj-ea"/>
                <a:ea typeface="+mj-ea"/>
                <a:cs typeface="华文行楷"/>
              </a:rPr>
              <a:t>政府学校课程体系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100" b="1">
              <a:latin typeface="+mj-ea"/>
              <a:ea typeface="+mj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257800" y="2343150"/>
            <a:ext cx="0" cy="144780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49" name="Text Placeholder 6"/>
          <p:cNvSpPr>
            <a:spLocks noGrp="1" noChangeArrowheads="1"/>
          </p:cNvSpPr>
          <p:nvPr>
            <p:ph type="body" sz="quarter" idx="67"/>
          </p:nvPr>
        </p:nvSpPr>
        <p:spPr>
          <a:xfrm>
            <a:off x="5181600" y="1657350"/>
            <a:ext cx="2514600" cy="3587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800" b="1">
                <a:solidFill>
                  <a:schemeClr val="accent1"/>
                </a:solidFill>
                <a:latin typeface="+mj-ea"/>
                <a:ea typeface="+mj-ea"/>
                <a:cs typeface="华文行楷"/>
              </a:rPr>
              <a:t>政府学校课程体系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JM" altLang="en-US" sz="130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33799" name="Picture 13" descr="Image result for singapore education system ranking"/>
          <p:cNvPicPr>
            <a:picLocks noGrp="1" noChangeAspect="1" noChangeArrowheads="1"/>
          </p:cNvPicPr>
          <p:nvPr>
            <p:ph type="pic" sz="quarter" idx="6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" r="337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pic>
        <p:nvPicPr>
          <p:cNvPr id="5122" name="Picture 2" descr="C:\Users\LEO\Desktop\transparent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868377"/>
            <a:ext cx="5284787" cy="38465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Placeholder 6" descr="Singapore@Google.PN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64" r="10864"/>
          <a:stretch>
            <a:fillRect/>
          </a:stretch>
        </p:blipFill>
        <p:spPr/>
      </p:pic>
      <p:sp>
        <p:nvSpPr>
          <p:cNvPr id="29" name="Rectangle 28"/>
          <p:cNvSpPr/>
          <p:nvPr/>
        </p:nvSpPr>
        <p:spPr>
          <a:xfrm>
            <a:off x="-36513" y="1428750"/>
            <a:ext cx="9180513" cy="1447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新加坡国情概览</a:t>
            </a:r>
            <a:endParaRPr lang="en-US" altLang="zh-CN" sz="2400" b="1" dirty="0">
              <a:solidFill>
                <a:srgbClr val="FFFFFF"/>
              </a:solidFill>
              <a:latin typeface="+mj-ea"/>
              <a:ea typeface="+mj-ea"/>
              <a:sym typeface="SimSun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pic>
        <p:nvPicPr>
          <p:cNvPr id="4098" name="Picture 2" descr="C:\Users\LEO\Desktop\transparent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771541"/>
            <a:ext cx="6010275" cy="41576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pic>
        <p:nvPicPr>
          <p:cNvPr id="1026" name="Picture 2" descr="C:\Users\LEO\Desktop\oie_transpar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385763"/>
            <a:ext cx="6083300" cy="437038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pic>
        <p:nvPicPr>
          <p:cNvPr id="2050" name="Picture 2" descr="C:\Users\LEO\Desktop\transpar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458788"/>
            <a:ext cx="5943600" cy="422433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pic>
        <p:nvPicPr>
          <p:cNvPr id="1026" name="Picture 2" descr="C:\Users\LEO\Desktop\transpar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6563" y="769955"/>
            <a:ext cx="5729287" cy="423068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xmlns="" id="{26CBD86C-CD14-4065-A121-9A70165C7006}"/>
              </a:ext>
            </a:extLst>
          </p:cNvPr>
          <p:cNvSpPr txBox="1">
            <a:spLocks/>
          </p:cNvSpPr>
          <p:nvPr/>
        </p:nvSpPr>
        <p:spPr>
          <a:xfrm>
            <a:off x="482601" y="3152775"/>
            <a:ext cx="1752600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ea typeface="+mn-ea"/>
                <a:cs typeface="Roboto Slab Bold"/>
              </a:rPr>
              <a:t>社团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Clubs and Societies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xmlns="" id="{29EE1B38-0D2A-45F1-B684-32A4E9234B12}"/>
              </a:ext>
            </a:extLst>
          </p:cNvPr>
          <p:cNvSpPr txBox="1">
            <a:spLocks/>
          </p:cNvSpPr>
          <p:nvPr/>
        </p:nvSpPr>
        <p:spPr>
          <a:xfrm>
            <a:off x="2527174" y="3152775"/>
            <a:ext cx="1601787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ea typeface="+mn-ea"/>
                <a:cs typeface="Roboto Slab Bold"/>
              </a:rPr>
              <a:t>运动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 Sports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xmlns="" id="{A4D393E9-BCE1-472F-A9EB-845D3C0D6BF9}"/>
              </a:ext>
            </a:extLst>
          </p:cNvPr>
          <p:cNvSpPr txBox="1">
            <a:spLocks/>
          </p:cNvSpPr>
          <p:nvPr/>
        </p:nvSpPr>
        <p:spPr>
          <a:xfrm>
            <a:off x="4521200" y="3152775"/>
            <a:ext cx="1663557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ea typeface="+mn-ea"/>
              </a:rPr>
              <a:t>制服团体</a:t>
            </a:r>
            <a:endParaRPr lang="en-SG" sz="16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SG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Uniformed Groups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xmlns="" id="{FBF1DC77-2C7A-47DD-B0CA-38B79E32EA3F}"/>
              </a:ext>
            </a:extLst>
          </p:cNvPr>
          <p:cNvSpPr txBox="1">
            <a:spLocks/>
          </p:cNvSpPr>
          <p:nvPr/>
        </p:nvSpPr>
        <p:spPr>
          <a:xfrm>
            <a:off x="6503036" y="3152775"/>
            <a:ext cx="1739757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ea typeface="+mn-ea"/>
              </a:rPr>
              <a:t>视觉和表演艺术</a:t>
            </a:r>
            <a:endParaRPr lang="en-SG" sz="16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 and Performing Arts Group</a:t>
            </a:r>
          </a:p>
        </p:txBody>
      </p:sp>
      <p:pic>
        <p:nvPicPr>
          <p:cNvPr id="6" name="Picture Placeholder 20">
            <a:extLst>
              <a:ext uri="{FF2B5EF4-FFF2-40B4-BE49-F238E27FC236}">
                <a16:creationId xmlns:a16="http://schemas.microsoft.com/office/drawing/2014/main" xmlns="" id="{6E372D78-090A-4EDD-A2A8-330A36A2C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28" r="26128"/>
          <a:stretch>
            <a:fillRect/>
          </a:stretch>
        </p:blipFill>
        <p:spPr>
          <a:xfrm>
            <a:off x="558800" y="1628775"/>
            <a:ext cx="1905000" cy="1371600"/>
          </a:xfrm>
          <a:prstGeom prst="rect">
            <a:avLst/>
          </a:prstGeom>
        </p:spPr>
      </p:pic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xmlns="" id="{2791E28F-553F-4B3A-9CBD-92160EE9D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600" y="1628775"/>
            <a:ext cx="1905000" cy="1371600"/>
          </a:xfrm>
          <a:prstGeom prst="rect">
            <a:avLst/>
          </a:prstGeom>
        </p:spPr>
      </p:pic>
      <p:pic>
        <p:nvPicPr>
          <p:cNvPr id="8" name="Picture Placeholder 43">
            <a:extLst>
              <a:ext uri="{FF2B5EF4-FFF2-40B4-BE49-F238E27FC236}">
                <a16:creationId xmlns:a16="http://schemas.microsoft.com/office/drawing/2014/main" xmlns="" id="{686E06C8-9EB8-4F2A-A49E-AB6419FE6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8" r="10938"/>
          <a:stretch>
            <a:fillRect/>
          </a:stretch>
        </p:blipFill>
        <p:spPr>
          <a:xfrm>
            <a:off x="2565400" y="1628775"/>
            <a:ext cx="1905000" cy="1371600"/>
          </a:xfrm>
          <a:prstGeom prst="rect">
            <a:avLst/>
          </a:prstGeom>
        </p:spPr>
      </p:pic>
      <p:pic>
        <p:nvPicPr>
          <p:cNvPr id="9" name="Picture Placeholder 47">
            <a:extLst>
              <a:ext uri="{FF2B5EF4-FFF2-40B4-BE49-F238E27FC236}">
                <a16:creationId xmlns:a16="http://schemas.microsoft.com/office/drawing/2014/main" xmlns="" id="{7A153EA2-A2A9-452C-B479-A1FD9392B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628775"/>
            <a:ext cx="1905000" cy="1371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CB0560F-DBD3-4E58-BED1-46D637931DBB}"/>
              </a:ext>
            </a:extLst>
          </p:cNvPr>
          <p:cNvSpPr txBox="1">
            <a:spLocks noChangeArrowheads="1"/>
          </p:cNvSpPr>
          <p:nvPr/>
        </p:nvSpPr>
        <p:spPr>
          <a:xfrm>
            <a:off x="448113" y="447675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9pPr>
          </a:lstStyle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新加坡公立教育简介：课程辅助活动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6AA712EC-8905-432D-BD03-F122422C4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76300"/>
            <a:ext cx="502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100" b="1">
                <a:latin typeface="+mj-ea"/>
                <a:ea typeface="+mj-ea"/>
                <a:cs typeface="华文行楷"/>
              </a:rPr>
              <a:t>政府学校课程体系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1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97064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E5E8CD-97D5-4A44-8785-8FBCC71AE165}"/>
              </a:ext>
            </a:extLst>
          </p:cNvPr>
          <p:cNvSpPr/>
          <p:nvPr/>
        </p:nvSpPr>
        <p:spPr>
          <a:xfrm>
            <a:off x="0" y="-19050"/>
            <a:ext cx="9144000" cy="51625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94000"/>
                </a:schemeClr>
              </a:gs>
              <a:gs pos="100000">
                <a:schemeClr val="accent4">
                  <a:alpha val="94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Roboto Light"/>
              <a:cs typeface="Roboto Ligh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527F5CB-EC0C-4E2C-BE6B-EE5E49D8C775}"/>
              </a:ext>
            </a:extLst>
          </p:cNvPr>
          <p:cNvSpPr txBox="1">
            <a:spLocks/>
          </p:cNvSpPr>
          <p:nvPr/>
        </p:nvSpPr>
        <p:spPr>
          <a:xfrm>
            <a:off x="816515" y="1520914"/>
            <a:ext cx="5441902" cy="476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i="0" kern="1200" spc="-15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45000">
                      <a:schemeClr val="accent2"/>
                    </a:gs>
                    <a:gs pos="68000">
                      <a:schemeClr val="accent3"/>
                    </a:gs>
                  </a:gsLst>
                  <a:lin ang="0" scaled="1"/>
                  <a:tileRect/>
                </a:gradFill>
                <a:latin typeface="Roboto Slab Bold"/>
                <a:ea typeface="Roboto Light"/>
                <a:cs typeface="Roboto Slab Bold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新加坡公立教育课程特色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E485872-C224-433A-AA20-1B4A5FDED419}"/>
              </a:ext>
            </a:extLst>
          </p:cNvPr>
          <p:cNvCxnSpPr/>
          <p:nvPr/>
        </p:nvCxnSpPr>
        <p:spPr>
          <a:xfrm>
            <a:off x="914400" y="1943100"/>
            <a:ext cx="381000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C1562D3-10F0-497C-B3B9-ED9D1456C6E4}"/>
              </a:ext>
            </a:extLst>
          </p:cNvPr>
          <p:cNvSpPr/>
          <p:nvPr/>
        </p:nvSpPr>
        <p:spPr>
          <a:xfrm>
            <a:off x="838200" y="2495550"/>
            <a:ext cx="533400" cy="533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03C0DBB-8325-4173-9F34-E2C0C5D072B8}"/>
              </a:ext>
            </a:extLst>
          </p:cNvPr>
          <p:cNvSpPr/>
          <p:nvPr/>
        </p:nvSpPr>
        <p:spPr>
          <a:xfrm>
            <a:off x="838200" y="3257550"/>
            <a:ext cx="533400" cy="533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3AD26CF-34D1-49CA-8E4E-3E3474EE4405}"/>
              </a:ext>
            </a:extLst>
          </p:cNvPr>
          <p:cNvSpPr/>
          <p:nvPr/>
        </p:nvSpPr>
        <p:spPr>
          <a:xfrm>
            <a:off x="3276600" y="2495550"/>
            <a:ext cx="533400" cy="533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9C31B6B-8F40-45DF-A24D-F3078281C0B1}"/>
              </a:ext>
            </a:extLst>
          </p:cNvPr>
          <p:cNvSpPr/>
          <p:nvPr/>
        </p:nvSpPr>
        <p:spPr>
          <a:xfrm>
            <a:off x="3276600" y="3257550"/>
            <a:ext cx="533400" cy="533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0DD67A8-AA61-4C36-AC01-89D942C993D1}"/>
              </a:ext>
            </a:extLst>
          </p:cNvPr>
          <p:cNvSpPr/>
          <p:nvPr/>
        </p:nvSpPr>
        <p:spPr>
          <a:xfrm>
            <a:off x="1371600" y="2552640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 Pedagogy </a:t>
            </a:r>
          </a:p>
          <a:p>
            <a:r>
              <a:rPr lang="zh-CN" altLang="en-US" sz="105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因材施教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67E36E-7007-4DE6-980C-2A4713F2AAE3}"/>
              </a:ext>
            </a:extLst>
          </p:cNvPr>
          <p:cNvSpPr/>
          <p:nvPr/>
        </p:nvSpPr>
        <p:spPr>
          <a:xfrm>
            <a:off x="3886200" y="2552640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Less Learn More </a:t>
            </a:r>
            <a:r>
              <a:rPr lang="zh-CN" altLang="en-US" sz="1050" dirty="0">
                <a:solidFill>
                  <a:schemeClr val="bg1"/>
                </a:solidFill>
                <a:latin typeface="+mn-ea"/>
                <a:ea typeface="+mn-ea"/>
                <a:cs typeface="Roboto Light"/>
              </a:rPr>
              <a:t>少教多学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A9890FB-0B24-4A84-877C-312D3021EEDD}"/>
              </a:ext>
            </a:extLst>
          </p:cNvPr>
          <p:cNvSpPr/>
          <p:nvPr/>
        </p:nvSpPr>
        <p:spPr>
          <a:xfrm>
            <a:off x="1371600" y="3314640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Development </a:t>
            </a:r>
          </a:p>
          <a:p>
            <a:r>
              <a:rPr lang="zh-CN" altLang="en-US" sz="1050" dirty="0">
                <a:solidFill>
                  <a:schemeClr val="bg1"/>
                </a:solidFill>
                <a:latin typeface="+mn-ea"/>
                <a:ea typeface="+mn-ea"/>
                <a:cs typeface="Roboto Light"/>
              </a:rPr>
              <a:t>全面发展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781645-F02E-4AD7-A30D-D1CE8B0BDF9E}"/>
              </a:ext>
            </a:extLst>
          </p:cNvPr>
          <p:cNvSpPr/>
          <p:nvPr/>
        </p:nvSpPr>
        <p:spPr>
          <a:xfrm>
            <a:off x="3886200" y="3314640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Education </a:t>
            </a:r>
          </a:p>
          <a:p>
            <a:r>
              <a:rPr lang="zh-CN" altLang="en-US" sz="1050" dirty="0">
                <a:solidFill>
                  <a:schemeClr val="bg1"/>
                </a:solidFill>
                <a:latin typeface="+mn-ea"/>
                <a:ea typeface="+mn-ea"/>
                <a:cs typeface="Roboto Light"/>
              </a:rPr>
              <a:t>国民意识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69963FC-C35B-4ED0-AE1D-235A1D8C2D7F}"/>
              </a:ext>
            </a:extLst>
          </p:cNvPr>
          <p:cNvSpPr/>
          <p:nvPr/>
        </p:nvSpPr>
        <p:spPr>
          <a:xfrm>
            <a:off x="5715000" y="2495550"/>
            <a:ext cx="533400" cy="533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D8686F0-9667-4A2B-B5A1-3A36DE19D963}"/>
              </a:ext>
            </a:extLst>
          </p:cNvPr>
          <p:cNvSpPr/>
          <p:nvPr/>
        </p:nvSpPr>
        <p:spPr>
          <a:xfrm>
            <a:off x="5715000" y="3257550"/>
            <a:ext cx="533400" cy="533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D59F3A-1FC9-4AD0-AFEC-EB21D1A3315B}"/>
              </a:ext>
            </a:extLst>
          </p:cNvPr>
          <p:cNvSpPr/>
          <p:nvPr/>
        </p:nvSpPr>
        <p:spPr>
          <a:xfrm>
            <a:off x="6324600" y="2552640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Racial Harmony</a:t>
            </a:r>
          </a:p>
          <a:p>
            <a:r>
              <a:rPr lang="zh-CN" altLang="en-US" sz="1050" dirty="0">
                <a:solidFill>
                  <a:schemeClr val="bg1"/>
                </a:solidFill>
                <a:latin typeface="+mn-ea"/>
                <a:ea typeface="+mn-ea"/>
                <a:cs typeface="Roboto Light"/>
              </a:rPr>
              <a:t>种族和谐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B1FE23C-3918-4B23-916D-19351A43FD04}"/>
              </a:ext>
            </a:extLst>
          </p:cNvPr>
          <p:cNvSpPr/>
          <p:nvPr/>
        </p:nvSpPr>
        <p:spPr>
          <a:xfrm>
            <a:off x="6324600" y="3314640"/>
            <a:ext cx="1981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Values-Based Education </a:t>
            </a:r>
          </a:p>
          <a:p>
            <a:r>
              <a:rPr lang="zh-CN" altLang="en-US" sz="1050" dirty="0">
                <a:solidFill>
                  <a:schemeClr val="bg1"/>
                </a:solidFill>
                <a:latin typeface="+mn-ea"/>
                <a:ea typeface="+mn-ea"/>
                <a:cs typeface="Roboto Light"/>
              </a:rPr>
              <a:t>素质教育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85FDA8E-305E-45F6-855C-BCEF23F1C429}"/>
              </a:ext>
            </a:extLst>
          </p:cNvPr>
          <p:cNvSpPr txBox="1">
            <a:spLocks noChangeArrowheads="1"/>
          </p:cNvSpPr>
          <p:nvPr/>
        </p:nvSpPr>
        <p:spPr>
          <a:xfrm>
            <a:off x="609704" y="435064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B9AABA5F-6939-48B6-A998-A34224782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48" y="857051"/>
            <a:ext cx="502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政府学校课程体系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8BD6FBB-14C4-4CE5-9EAF-1723FDD80A90}"/>
              </a:ext>
            </a:extLst>
          </p:cNvPr>
          <p:cNvSpPr/>
          <p:nvPr/>
        </p:nvSpPr>
        <p:spPr>
          <a:xfrm>
            <a:off x="1371600" y="4086394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Life-long Learning </a:t>
            </a:r>
          </a:p>
          <a:p>
            <a:r>
              <a:rPr lang="zh-CN" altLang="en-US" sz="105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终身学习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E31E8D2-AE5C-4602-A9AD-CC733F5A06FC}"/>
              </a:ext>
            </a:extLst>
          </p:cNvPr>
          <p:cNvSpPr/>
          <p:nvPr/>
        </p:nvSpPr>
        <p:spPr>
          <a:xfrm>
            <a:off x="838200" y="4014233"/>
            <a:ext cx="533400" cy="533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45377098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CBD5B-FC91-470E-94C7-14C88E610AF0}"/>
              </a:ext>
            </a:extLst>
          </p:cNvPr>
          <p:cNvSpPr txBox="1">
            <a:spLocks/>
          </p:cNvSpPr>
          <p:nvPr/>
        </p:nvSpPr>
        <p:spPr>
          <a:xfrm>
            <a:off x="457308" y="514404"/>
            <a:ext cx="4114692" cy="5434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9pPr>
          </a:lstStyle>
          <a:p>
            <a:r>
              <a:rPr lang="zh-CN" altLang="en-US">
                <a:latin typeface="+mj-ea"/>
                <a:ea typeface="+mj-ea"/>
                <a:cs typeface="华文行楷"/>
              </a:rPr>
              <a:t>新加坡教育系统新旧对比</a:t>
            </a:r>
            <a:endParaRPr lang="en-SG" dirty="0">
              <a:latin typeface="+mj-ea"/>
              <a:ea typeface="+mj-ea"/>
              <a:cs typeface="华文行楷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A1B516A8-F9BA-4396-A3E0-38FE7569D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1" y="1057884"/>
            <a:ext cx="3314366" cy="335271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256576E-F5C4-4C2E-92BE-03EC4E14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5802" y="1057884"/>
            <a:ext cx="3594990" cy="33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060804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7AE0F4F-2FF8-460C-BE9B-34973DF95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412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9pPr>
          </a:lstStyle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新加坡少教多学指标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xmlns="" id="{424FD712-31D9-4C37-B930-5B3C1D99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93720"/>
            <a:ext cx="502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1100" b="1" dirty="0">
                <a:latin typeface="+mj-ea"/>
                <a:ea typeface="+mj-ea"/>
                <a:cs typeface="华文行楷"/>
              </a:rPr>
              <a:t>Singapore Education System – TLLM Performance Indicators</a:t>
            </a:r>
            <a:endParaRPr lang="zh-CN" altLang="en-US" sz="1100" b="1" dirty="0">
              <a:latin typeface="+mj-ea"/>
              <a:ea typeface="+mj-ea"/>
              <a:cs typeface="华文行楷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100" b="1" dirty="0">
              <a:latin typeface="+mj-ea"/>
              <a:ea typeface="+mj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606F54-F526-4104-8CBD-4BB42F07A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455" y="687337"/>
            <a:ext cx="3389553" cy="190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4DC212-321A-4A47-A04B-D77888667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5143455" y="2709105"/>
            <a:ext cx="3429030" cy="1714515"/>
          </a:xfrm>
          <a:prstGeom prst="rect">
            <a:avLst/>
          </a:prstGeom>
        </p:spPr>
      </p:pic>
      <p:sp>
        <p:nvSpPr>
          <p:cNvPr id="26" name="TextBox 11">
            <a:extLst>
              <a:ext uri="{FF2B5EF4-FFF2-40B4-BE49-F238E27FC236}">
                <a16:creationId xmlns:a16="http://schemas.microsoft.com/office/drawing/2014/main" xmlns="" id="{D3E1E084-549F-420D-AE71-C1C626DEA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80" y="3335217"/>
            <a:ext cx="4868643" cy="104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1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about learning </a:t>
            </a:r>
            <a:r>
              <a:rPr lang="zh-CN" altLang="en-US" sz="11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学习如何学习</a:t>
            </a:r>
          </a:p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endParaRPr lang="zh-CN" altLang="en-US" sz="1100" dirty="0">
              <a:latin typeface="+mn-ea"/>
              <a:ea typeface="+mn-ea"/>
              <a:cs typeface="华文行楷"/>
            </a:endParaRP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endParaRPr lang="zh-CN" altLang="en-US" sz="1100" dirty="0">
              <a:latin typeface="+mn-ea"/>
              <a:ea typeface="+mn-ea"/>
              <a:cs typeface="华文行楷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xmlns="" id="{78B4BE47-494A-4385-9586-6C5B29E7193D}"/>
              </a:ext>
            </a:extLst>
          </p:cNvPr>
          <p:cNvSpPr txBox="1">
            <a:spLocks/>
          </p:cNvSpPr>
          <p:nvPr/>
        </p:nvSpPr>
        <p:spPr>
          <a:xfrm>
            <a:off x="685902" y="1450932"/>
            <a:ext cx="3424406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200000"/>
              </a:lnSpc>
              <a:buClr>
                <a:srgbClr val="C00000"/>
              </a:buClr>
              <a:buNone/>
            </a:pPr>
            <a:r>
              <a:rPr lang="en-SG" altLang="zh-CN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of knowledge </a:t>
            </a:r>
            <a:r>
              <a: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知识架构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xmlns="" id="{4DC8EB76-94A9-4D93-B4FC-780FEFF94D56}"/>
              </a:ext>
            </a:extLst>
          </p:cNvPr>
          <p:cNvSpPr txBox="1">
            <a:spLocks/>
          </p:cNvSpPr>
          <p:nvPr/>
        </p:nvSpPr>
        <p:spPr>
          <a:xfrm>
            <a:off x="685902" y="1830338"/>
            <a:ext cx="3424406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200000"/>
              </a:lnSpc>
              <a:buClr>
                <a:srgbClr val="C00000"/>
              </a:buClr>
              <a:buNone/>
            </a:pPr>
            <a:r>
              <a:rPr lang="en-SG" altLang="zh-CN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Pedagogy </a:t>
            </a:r>
            <a:r>
              <a: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教学方法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4538A6-CD57-4846-9A8C-F3EB5F1B3D0D}"/>
              </a:ext>
            </a:extLst>
          </p:cNvPr>
          <p:cNvSpPr/>
          <p:nvPr/>
        </p:nvSpPr>
        <p:spPr>
          <a:xfrm>
            <a:off x="684746" y="2190900"/>
            <a:ext cx="2137124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Social Constructivism </a:t>
            </a:r>
            <a:r>
              <a:rPr lang="zh-CN" altLang="en-US" sz="1100" dirty="0">
                <a:latin typeface="+mn-ea"/>
                <a:ea typeface="+mn-ea"/>
                <a:cs typeface="Arial" panose="020B0604020202020204" pitchFamily="34" charset="0"/>
              </a:rPr>
              <a:t>社交构建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A667D3E-D2C2-4672-B66E-F888BC70F4DB}"/>
              </a:ext>
            </a:extLst>
          </p:cNvPr>
          <p:cNvSpPr/>
          <p:nvPr/>
        </p:nvSpPr>
        <p:spPr>
          <a:xfrm>
            <a:off x="687391" y="2553861"/>
            <a:ext cx="2191626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Self-Directed Learning </a:t>
            </a:r>
            <a:r>
              <a:rPr lang="zh-CN" altLang="en-US" sz="1100" dirty="0">
                <a:latin typeface="+mn-ea"/>
                <a:ea typeface="+mn-ea"/>
                <a:cs typeface="Arial" panose="020B0604020202020204" pitchFamily="34" charset="0"/>
              </a:rPr>
              <a:t>自主学习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5C75F69-9309-4E85-938E-B0363C6691CD}"/>
              </a:ext>
            </a:extLst>
          </p:cNvPr>
          <p:cNvSpPr/>
          <p:nvPr/>
        </p:nvSpPr>
        <p:spPr>
          <a:xfrm>
            <a:off x="694304" y="2956562"/>
            <a:ext cx="4288353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Formative Assessment &amp; Self Assessment </a:t>
            </a:r>
            <a:r>
              <a:rPr lang="zh-CN" altLang="en-US" sz="1100" dirty="0">
                <a:latin typeface="+mn-ea"/>
                <a:ea typeface="+mn-ea"/>
                <a:cs typeface="Arial" panose="020B0604020202020204" pitchFamily="34" charset="0"/>
              </a:rPr>
              <a:t>过程性评估和自我评估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5C4AC5E-8D7C-4DBD-895D-B5FC72317575}"/>
              </a:ext>
            </a:extLst>
          </p:cNvPr>
          <p:cNvCxnSpPr>
            <a:cxnSpLocks/>
          </p:cNvCxnSpPr>
          <p:nvPr/>
        </p:nvCxnSpPr>
        <p:spPr>
          <a:xfrm>
            <a:off x="533506" y="1614061"/>
            <a:ext cx="0" cy="2024461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0884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D3F8E2B-B9B1-4DAA-ABBE-5945404AE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8444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9pPr>
          </a:lstStyle>
          <a:p>
            <a:pPr eaLnBrk="1" hangingPunct="1"/>
            <a:r>
              <a:rPr lang="zh-CN" altLang="en-US" dirty="0">
                <a:latin typeface="+mj-ea"/>
                <a:ea typeface="+mj-ea"/>
              </a:rPr>
              <a:t>参与式学习框架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4E0F3725-CFE3-4FD2-9D96-09CF13AC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8044"/>
            <a:ext cx="502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Student Engagement Framework</a:t>
            </a:r>
            <a:r>
              <a:rPr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：</a:t>
            </a:r>
            <a:r>
              <a:rPr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PETALS</a:t>
            </a:r>
            <a:endParaRPr lang="en-JM" altLang="en-US" sz="1100" b="1" dirty="0">
              <a:latin typeface="+mj-ea"/>
              <a:ea typeface="+mj-ea"/>
            </a:endParaRPr>
          </a:p>
        </p:txBody>
      </p:sp>
      <p:pic>
        <p:nvPicPr>
          <p:cNvPr id="43010" name="Picture 2" descr="Image result for Student Engagement Frameworkï¼PETALS">
            <a:extLst>
              <a:ext uri="{FF2B5EF4-FFF2-40B4-BE49-F238E27FC236}">
                <a16:creationId xmlns:a16="http://schemas.microsoft.com/office/drawing/2014/main" xmlns="" id="{0036BE00-34CB-4154-B382-66740FA4EE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8" y="1054635"/>
            <a:ext cx="4349749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3FADEB84-6FF9-44A0-808D-ACAB27B8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77" y="3333730"/>
            <a:ext cx="4868643" cy="11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Centredness </a:t>
            </a:r>
            <a:r>
              <a:rPr lang="zh-CN" altLang="en-US" sz="1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学生为中心</a:t>
            </a: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endParaRPr lang="zh-CN" altLang="en-US" sz="1200" dirty="0">
              <a:latin typeface="+mn-ea"/>
              <a:ea typeface="+mn-ea"/>
              <a:cs typeface="华文行楷"/>
            </a:endParaRP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endParaRPr lang="zh-CN" altLang="en-US" sz="1200" dirty="0">
              <a:latin typeface="+mn-ea"/>
              <a:ea typeface="+mn-ea"/>
              <a:cs typeface="华文行楷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17566977-3369-4AF2-A0C8-7164D52EB646}"/>
              </a:ext>
            </a:extLst>
          </p:cNvPr>
          <p:cNvSpPr txBox="1">
            <a:spLocks/>
          </p:cNvSpPr>
          <p:nvPr/>
        </p:nvSpPr>
        <p:spPr>
          <a:xfrm>
            <a:off x="528199" y="1449445"/>
            <a:ext cx="1752600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200000"/>
              </a:lnSpc>
              <a:buClr>
                <a:srgbClr val="C00000"/>
              </a:buClr>
              <a:buNone/>
            </a:pPr>
            <a:r>
              <a:rPr lang="en-SG" altLang="zh-CN" sz="1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Pedagogy 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教学方法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689C42E5-2ED5-4368-9B11-503C05C92AA2}"/>
              </a:ext>
            </a:extLst>
          </p:cNvPr>
          <p:cNvSpPr txBox="1">
            <a:spLocks/>
          </p:cNvSpPr>
          <p:nvPr/>
        </p:nvSpPr>
        <p:spPr>
          <a:xfrm>
            <a:off x="528199" y="1828851"/>
            <a:ext cx="3424406" cy="300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200000"/>
              </a:lnSpc>
              <a:buClr>
                <a:srgbClr val="C00000"/>
              </a:buClr>
              <a:buNone/>
            </a:pPr>
            <a:r>
              <a:rPr lang="en-SG" altLang="zh-CN" sz="1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 of Learning 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自主学习的能力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276640-3EEB-4E3F-BCC9-70E82620BAEB}"/>
              </a:ext>
            </a:extLst>
          </p:cNvPr>
          <p:cNvSpPr/>
          <p:nvPr/>
        </p:nvSpPr>
        <p:spPr>
          <a:xfrm>
            <a:off x="527043" y="2189413"/>
            <a:ext cx="2952411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Tone of Environment </a:t>
            </a:r>
            <a:r>
              <a:rPr lang="zh-CN" altLang="en-US" sz="1400" dirty="0">
                <a:latin typeface="+mn-ea"/>
                <a:ea typeface="+mn-ea"/>
                <a:cs typeface="Arial" panose="020B0604020202020204" pitchFamily="34" charset="0"/>
              </a:rPr>
              <a:t>学习环境自由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44CA5A-F7F3-48EF-954D-4BA4A24988A8}"/>
              </a:ext>
            </a:extLst>
          </p:cNvPr>
          <p:cNvSpPr/>
          <p:nvPr/>
        </p:nvSpPr>
        <p:spPr>
          <a:xfrm>
            <a:off x="529688" y="2552374"/>
            <a:ext cx="1928733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Assessment </a:t>
            </a:r>
            <a:r>
              <a:rPr lang="zh-CN" altLang="en-US" sz="1400" dirty="0">
                <a:latin typeface="+mn-ea"/>
                <a:ea typeface="+mn-ea"/>
                <a:cs typeface="Arial" panose="020B0604020202020204" pitchFamily="34" charset="0"/>
              </a:rPr>
              <a:t>评估测试</a:t>
            </a:r>
            <a:endParaRPr lang="en-SG" altLang="zh-CN" sz="14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1619D85-ED8D-4F8A-91B6-DB87F3112D36}"/>
              </a:ext>
            </a:extLst>
          </p:cNvPr>
          <p:cNvSpPr/>
          <p:nvPr/>
        </p:nvSpPr>
        <p:spPr>
          <a:xfrm>
            <a:off x="527043" y="2922755"/>
            <a:ext cx="2882520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en-SG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Learning of Content </a:t>
            </a:r>
            <a:r>
              <a:rPr lang="zh-CN" altLang="en-US" sz="1400" dirty="0">
                <a:latin typeface="+mn-ea"/>
                <a:ea typeface="+mn-ea"/>
                <a:cs typeface="Arial" panose="020B0604020202020204" pitchFamily="34" charset="0"/>
              </a:rPr>
              <a:t>明确学习内容</a:t>
            </a:r>
            <a:endParaRPr lang="en-SG" altLang="zh-CN" sz="1400" dirty="0"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770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08" y="362008"/>
            <a:ext cx="7886700" cy="994172"/>
          </a:xfrm>
        </p:spPr>
        <p:txBody>
          <a:bodyPr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每一个孩子都是天才，如果只用爬树来考核能力的话，那么金鱼就是无能了</a:t>
            </a:r>
            <a:endParaRPr lang="en-SG" dirty="0">
              <a:latin typeface="+mj-ea"/>
              <a:ea typeface="+mj-ea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86028" y="1276384"/>
            <a:ext cx="4429260" cy="35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64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新加坡国情概览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1507" name="Text Placeholder 4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新加坡共和国 </a:t>
            </a:r>
            <a:r>
              <a:rPr lang="en-US" altLang="zh-CN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(</a:t>
            </a:r>
            <a:r>
              <a:rPr lang="en-SG" altLang="zh-CN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Republic of Singapore)</a:t>
            </a:r>
            <a:endParaRPr lang="en-US" altLang="en-US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313" y="2047875"/>
            <a:ext cx="1752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977900" y="2238375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1"/>
                </a:solidFill>
                <a:ea typeface="华文行楷"/>
                <a:cs typeface="华文行楷"/>
              </a:rPr>
              <a:t>1959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1750" y="2035175"/>
            <a:ext cx="1752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2995613" y="224155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1"/>
                </a:solidFill>
              </a:rPr>
              <a:t>1963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6275" y="2092325"/>
            <a:ext cx="1752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738" y="2654300"/>
            <a:ext cx="17526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1514" name="Text Placeholder 6"/>
          <p:cNvSpPr txBox="1">
            <a:spLocks noChangeArrowheads="1"/>
          </p:cNvSpPr>
          <p:nvPr/>
        </p:nvSpPr>
        <p:spPr bwMode="auto">
          <a:xfrm>
            <a:off x="457200" y="1406525"/>
            <a:ext cx="8077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400" dirty="0">
                <a:latin typeface="+mn-ea"/>
                <a:ea typeface="+mn-ea"/>
                <a:cs typeface="华文行楷"/>
              </a:rPr>
              <a:t>世界一流的繁华都市新加坡位于亚洲的中心地带，这个城市之国凭借其卓越的商业成就、优越的地理位置和非凡的创新能力，吸引了全世界的目光。</a:t>
            </a:r>
            <a:endParaRPr lang="en-US" altLang="zh-CN" sz="1400" dirty="0">
              <a:latin typeface="+mn-ea"/>
              <a:ea typeface="+mn-ea"/>
              <a:cs typeface="华文行楷"/>
            </a:endParaRPr>
          </a:p>
          <a:p>
            <a:pPr eaLnBrk="1" hangingPunct="1"/>
            <a:endParaRPr lang="en-JM" altLang="en-US" sz="1600" dirty="0">
              <a:latin typeface="+mj-ea"/>
              <a:ea typeface="+mj-ea"/>
              <a:cs typeface="华文行楷"/>
            </a:endParaRPr>
          </a:p>
          <a:p>
            <a:pPr eaLnBrk="1" hangingPunct="1"/>
            <a:endParaRPr lang="en-JM" altLang="en-US" sz="1100" dirty="0">
              <a:latin typeface="+mj-ea"/>
              <a:ea typeface="+mj-ea"/>
              <a:cs typeface="华文行楷"/>
            </a:endParaRPr>
          </a:p>
        </p:txBody>
      </p:sp>
      <p:sp>
        <p:nvSpPr>
          <p:cNvPr id="21515" name="TextBox 19"/>
          <p:cNvSpPr txBox="1">
            <a:spLocks noChangeArrowheads="1"/>
          </p:cNvSpPr>
          <p:nvPr/>
        </p:nvSpPr>
        <p:spPr bwMode="auto">
          <a:xfrm>
            <a:off x="566738" y="3321050"/>
            <a:ext cx="1757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000">
                <a:latin typeface="+mj-ea"/>
                <a:ea typeface="+mj-ea"/>
                <a:cs typeface="华文行楷"/>
              </a:rPr>
              <a:t>新加坡自治邦成立，李光耀任自治邦总理。</a:t>
            </a:r>
            <a:endParaRPr lang="en-US" altLang="en-US" sz="1000">
              <a:latin typeface="+mj-ea"/>
              <a:ea typeface="+mj-ea"/>
              <a:cs typeface="华文行楷"/>
            </a:endParaRPr>
          </a:p>
        </p:txBody>
      </p:sp>
      <p:sp>
        <p:nvSpPr>
          <p:cNvPr id="21516" name="TextBox 20"/>
          <p:cNvSpPr txBox="1">
            <a:spLocks noChangeArrowheads="1"/>
          </p:cNvSpPr>
          <p:nvPr/>
        </p:nvSpPr>
        <p:spPr bwMode="auto">
          <a:xfrm>
            <a:off x="619125" y="2743200"/>
            <a:ext cx="1646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600" noProof="1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新加坡自治邦</a:t>
            </a:r>
          </a:p>
        </p:txBody>
      </p:sp>
      <p:sp>
        <p:nvSpPr>
          <p:cNvPr id="21517" name="TextBox 22"/>
          <p:cNvSpPr txBox="1">
            <a:spLocks noChangeArrowheads="1"/>
          </p:cNvSpPr>
          <p:nvPr/>
        </p:nvSpPr>
        <p:spPr bwMode="auto">
          <a:xfrm>
            <a:off x="4954588" y="2252663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1"/>
                </a:solidFill>
              </a:rPr>
              <a:t>1965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67225" y="2644775"/>
            <a:ext cx="17526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1519" name="TextBox 24"/>
          <p:cNvSpPr txBox="1">
            <a:spLocks noChangeArrowheads="1"/>
          </p:cNvSpPr>
          <p:nvPr/>
        </p:nvSpPr>
        <p:spPr bwMode="auto">
          <a:xfrm>
            <a:off x="4495800" y="3287713"/>
            <a:ext cx="1693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000">
                <a:latin typeface="+mj-ea"/>
                <a:ea typeface="+mj-ea"/>
                <a:cs typeface="华文行楷"/>
              </a:rPr>
              <a:t>新加坡被迫独立。</a:t>
            </a:r>
          </a:p>
        </p:txBody>
      </p:sp>
      <p:sp>
        <p:nvSpPr>
          <p:cNvPr id="21520" name="TextBox 25"/>
          <p:cNvSpPr txBox="1">
            <a:spLocks noChangeArrowheads="1"/>
          </p:cNvSpPr>
          <p:nvPr/>
        </p:nvSpPr>
        <p:spPr bwMode="auto">
          <a:xfrm>
            <a:off x="4646613" y="2757488"/>
            <a:ext cx="1362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被迫独立</a:t>
            </a:r>
            <a:endParaRPr lang="en-US" altLang="en-US" sz="160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21521" name="TextBox 30"/>
          <p:cNvSpPr txBox="1">
            <a:spLocks noChangeArrowheads="1"/>
          </p:cNvSpPr>
          <p:nvPr/>
        </p:nvSpPr>
        <p:spPr bwMode="auto">
          <a:xfrm>
            <a:off x="2549525" y="3295650"/>
            <a:ext cx="176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000">
                <a:latin typeface="+mj-ea"/>
                <a:ea typeface="+mj-ea"/>
                <a:cs typeface="华文行楷"/>
              </a:rPr>
              <a:t>新加坡申请加入马来西亚联邦共和国</a:t>
            </a:r>
            <a:r>
              <a:rPr lang="zh-CN" altLang="en-US" sz="1000">
                <a:latin typeface="+mj-ea"/>
                <a:ea typeface="+mj-ea"/>
              </a:rPr>
              <a:t>。</a:t>
            </a:r>
            <a:endParaRPr lang="en-US" altLang="en-US" sz="1000">
              <a:latin typeface="+mj-ea"/>
              <a:ea typeface="+mj-e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86525" y="2047875"/>
            <a:ext cx="1752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1523" name="TextBox 22"/>
          <p:cNvSpPr txBox="1">
            <a:spLocks noChangeArrowheads="1"/>
          </p:cNvSpPr>
          <p:nvPr/>
        </p:nvSpPr>
        <p:spPr bwMode="auto">
          <a:xfrm>
            <a:off x="6470650" y="2238375"/>
            <a:ext cx="176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chemeClr val="accent1"/>
                </a:solidFill>
              </a:rPr>
              <a:t>2019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86525" y="2652713"/>
            <a:ext cx="17526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1525" name="TextBox 24"/>
          <p:cNvSpPr txBox="1">
            <a:spLocks noChangeArrowheads="1"/>
          </p:cNvSpPr>
          <p:nvPr/>
        </p:nvSpPr>
        <p:spPr bwMode="auto">
          <a:xfrm>
            <a:off x="6486525" y="3262313"/>
            <a:ext cx="18192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000">
                <a:latin typeface="+mj-ea"/>
                <a:ea typeface="+mj-ea"/>
                <a:cs typeface="华文行楷"/>
              </a:rPr>
              <a:t>新加坡共和国</a:t>
            </a:r>
            <a:r>
              <a:rPr lang="en-US" altLang="zh-CN" sz="1000">
                <a:latin typeface="+mj-ea"/>
                <a:ea typeface="+mj-ea"/>
                <a:cs typeface="华文行楷"/>
              </a:rPr>
              <a:t>, </a:t>
            </a:r>
            <a:r>
              <a:rPr lang="zh-CN" altLang="en-US" sz="1000">
                <a:latin typeface="+mj-ea"/>
                <a:ea typeface="+mj-ea"/>
                <a:cs typeface="华文行楷"/>
              </a:rPr>
              <a:t>简称狮城、星州、星国，是东南亚的一个岛国，也是一个城市国家。</a:t>
            </a:r>
            <a:endParaRPr lang="en-US" altLang="en-US" sz="1000">
              <a:latin typeface="+mj-ea"/>
              <a:ea typeface="+mj-ea"/>
              <a:cs typeface="华文行楷"/>
            </a:endParaRPr>
          </a:p>
        </p:txBody>
      </p:sp>
      <p:sp>
        <p:nvSpPr>
          <p:cNvPr id="21526" name="TextBox 25"/>
          <p:cNvSpPr txBox="1">
            <a:spLocks noChangeArrowheads="1"/>
          </p:cNvSpPr>
          <p:nvPr/>
        </p:nvSpPr>
        <p:spPr bwMode="auto">
          <a:xfrm>
            <a:off x="6581775" y="2728913"/>
            <a:ext cx="1562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新加坡共和国</a:t>
            </a:r>
            <a:endParaRPr lang="en-US" altLang="en-US" sz="160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62225" y="2652713"/>
            <a:ext cx="17526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1528" name="TextBox 31"/>
          <p:cNvSpPr txBox="1">
            <a:spLocks noChangeArrowheads="1"/>
          </p:cNvSpPr>
          <p:nvPr/>
        </p:nvSpPr>
        <p:spPr bwMode="auto">
          <a:xfrm>
            <a:off x="2238375" y="2744788"/>
            <a:ext cx="238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马来西亚联邦共和国</a:t>
            </a:r>
            <a:endParaRPr lang="en-US" altLang="en-US" sz="140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 noChangeArrowheads="1"/>
          </p:cNvSpPr>
          <p:nvPr>
            <p:ph type="title"/>
          </p:nvPr>
        </p:nvSpPr>
        <p:spPr>
          <a:xfrm>
            <a:off x="5181600" y="285750"/>
            <a:ext cx="35052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4819" name="Text Placeholder 5"/>
          <p:cNvSpPr>
            <a:spLocks noGrp="1" noChangeArrowheads="1"/>
          </p:cNvSpPr>
          <p:nvPr>
            <p:ph type="body" sz="quarter" idx="23"/>
          </p:nvPr>
        </p:nvSpPr>
        <p:spPr>
          <a:xfrm>
            <a:off x="5181600" y="895350"/>
            <a:ext cx="3505200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solidFill>
                  <a:srgbClr val="595959"/>
                </a:solidFill>
                <a:latin typeface="+mj-ea"/>
                <a:ea typeface="+mj-ea"/>
              </a:rPr>
              <a:t>新加坡教育特色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34820" name="Text Placeholder 3"/>
          <p:cNvSpPr txBox="1">
            <a:spLocks noChangeArrowheads="1"/>
          </p:cNvSpPr>
          <p:nvPr/>
        </p:nvSpPr>
        <p:spPr bwMode="auto">
          <a:xfrm>
            <a:off x="5334000" y="1657350"/>
            <a:ext cx="259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JM" altLang="en-US" sz="1500">
                <a:latin typeface="+mn-ea"/>
                <a:ea typeface="+mn-ea"/>
                <a:cs typeface="华文行楷"/>
              </a:rPr>
              <a:t> </a:t>
            </a:r>
            <a:r>
              <a:rPr lang="en-JM" altLang="en-US" sz="1300">
                <a:latin typeface="+mn-ea"/>
                <a:ea typeface="+mn-ea"/>
                <a:cs typeface="华文行楷"/>
              </a:rPr>
              <a:t>    </a:t>
            </a:r>
            <a:r>
              <a:rPr lang="zh-CN" altLang="en-US" sz="1400">
                <a:latin typeface="+mn-ea"/>
                <a:ea typeface="+mn-ea"/>
                <a:cs typeface="华文行楷"/>
              </a:rPr>
              <a:t>以人为本，重视人力资源</a:t>
            </a:r>
          </a:p>
        </p:txBody>
      </p:sp>
      <p:sp>
        <p:nvSpPr>
          <p:cNvPr id="34821" name="Text Placeholder 3"/>
          <p:cNvSpPr txBox="1">
            <a:spLocks noChangeArrowheads="1"/>
          </p:cNvSpPr>
          <p:nvPr/>
        </p:nvSpPr>
        <p:spPr bwMode="auto">
          <a:xfrm>
            <a:off x="5334000" y="2190750"/>
            <a:ext cx="2743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JM" altLang="en-US" sz="1400">
                <a:latin typeface="+mn-ea"/>
                <a:ea typeface="+mn-ea"/>
              </a:rPr>
              <a:t>     </a:t>
            </a:r>
            <a:r>
              <a:rPr lang="zh-CN" altLang="en-US" sz="1400">
                <a:latin typeface="+mn-ea"/>
                <a:ea typeface="+mn-ea"/>
                <a:cs typeface="华文行楷"/>
              </a:rPr>
              <a:t>建思考型学校，学习型国家</a:t>
            </a:r>
          </a:p>
          <a:p>
            <a:pPr eaLnBrk="1" hangingPunct="1">
              <a:spcBef>
                <a:spcPct val="20000"/>
              </a:spcBef>
            </a:pPr>
            <a:endParaRPr lang="en-JM" altLang="en-US" sz="1400">
              <a:latin typeface="+mn-ea"/>
              <a:ea typeface="+mn-ea"/>
            </a:endParaRPr>
          </a:p>
        </p:txBody>
      </p:sp>
      <p:sp>
        <p:nvSpPr>
          <p:cNvPr id="34822" name="Text Placeholder 3"/>
          <p:cNvSpPr txBox="1">
            <a:spLocks noChangeArrowheads="1"/>
          </p:cNvSpPr>
          <p:nvPr/>
        </p:nvSpPr>
        <p:spPr bwMode="auto">
          <a:xfrm>
            <a:off x="5334000" y="2724150"/>
            <a:ext cx="2743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JM" altLang="en-US" sz="1400">
                <a:latin typeface="+mn-ea"/>
                <a:ea typeface="+mn-ea"/>
              </a:rPr>
              <a:t>     </a:t>
            </a:r>
            <a:r>
              <a:rPr lang="zh-CN" altLang="en-US" sz="1400">
                <a:latin typeface="+mn-ea"/>
                <a:ea typeface="+mn-ea"/>
                <a:cs typeface="华文行楷"/>
              </a:rPr>
              <a:t>因材施教，实施分流教育</a:t>
            </a:r>
          </a:p>
          <a:p>
            <a:pPr eaLnBrk="1" hangingPunct="1">
              <a:spcBef>
                <a:spcPct val="20000"/>
              </a:spcBef>
            </a:pPr>
            <a:endParaRPr lang="en-JM" altLang="en-US" sz="1400">
              <a:latin typeface="+mn-ea"/>
              <a:ea typeface="+mn-ea"/>
            </a:endParaRPr>
          </a:p>
        </p:txBody>
      </p:sp>
      <p:sp>
        <p:nvSpPr>
          <p:cNvPr id="34823" name="Text Placeholder 3"/>
          <p:cNvSpPr txBox="1">
            <a:spLocks noChangeArrowheads="1"/>
          </p:cNvSpPr>
          <p:nvPr/>
        </p:nvSpPr>
        <p:spPr bwMode="auto">
          <a:xfrm>
            <a:off x="5334000" y="3257550"/>
            <a:ext cx="320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JM" altLang="en-US" sz="1400">
                <a:latin typeface="+mn-ea"/>
                <a:ea typeface="+mn-ea"/>
              </a:rPr>
              <a:t>     </a:t>
            </a:r>
            <a:r>
              <a:rPr lang="zh-CN" altLang="en-US" sz="1400">
                <a:latin typeface="+mn-ea"/>
                <a:ea typeface="+mn-ea"/>
                <a:cs typeface="华文行楷"/>
              </a:rPr>
              <a:t>重视道德教育，树立正确价值观</a:t>
            </a:r>
          </a:p>
          <a:p>
            <a:pPr eaLnBrk="1" hangingPunct="1">
              <a:spcBef>
                <a:spcPct val="20000"/>
              </a:spcBef>
            </a:pPr>
            <a:endParaRPr lang="en-JM" altLang="en-US" sz="1400">
              <a:latin typeface="+mn-ea"/>
              <a:ea typeface="+mn-ea"/>
            </a:endParaRPr>
          </a:p>
        </p:txBody>
      </p:sp>
      <p:sp>
        <p:nvSpPr>
          <p:cNvPr id="34824" name="Text Placeholder 3"/>
          <p:cNvSpPr txBox="1">
            <a:spLocks noChangeArrowheads="1"/>
          </p:cNvSpPr>
          <p:nvPr/>
        </p:nvSpPr>
        <p:spPr bwMode="auto">
          <a:xfrm>
            <a:off x="5334000" y="3867150"/>
            <a:ext cx="2743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JM" altLang="en-US" sz="1400">
                <a:latin typeface="+mn-ea"/>
                <a:ea typeface="+mn-ea"/>
              </a:rPr>
              <a:t>     </a:t>
            </a:r>
            <a:r>
              <a:rPr lang="zh-CN" altLang="en-US" sz="1400">
                <a:latin typeface="+mn-ea"/>
                <a:ea typeface="+mn-ea"/>
                <a:cs typeface="华文行楷"/>
              </a:rPr>
              <a:t>注重教育监管，评估细致到位</a:t>
            </a:r>
          </a:p>
          <a:p>
            <a:pPr eaLnBrk="1" hangingPunct="1">
              <a:spcBef>
                <a:spcPct val="20000"/>
              </a:spcBef>
            </a:pPr>
            <a:endParaRPr lang="en-JM" altLang="en-US" sz="1400">
              <a:latin typeface="+mn-ea"/>
              <a:ea typeface="+mn-ea"/>
            </a:endParaRPr>
          </a:p>
        </p:txBody>
      </p:sp>
      <p:sp>
        <p:nvSpPr>
          <p:cNvPr id="34825" name="TextBox 14"/>
          <p:cNvSpPr txBox="1">
            <a:spLocks noChangeArrowheads="1"/>
          </p:cNvSpPr>
          <p:nvPr/>
        </p:nvSpPr>
        <p:spPr bwMode="auto">
          <a:xfrm>
            <a:off x="4724400" y="1657350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1400" dirty="0">
                <a:solidFill>
                  <a:schemeClr val="accent1"/>
                </a:solidFill>
                <a:latin typeface="Open Sans" charset="0"/>
              </a:rPr>
              <a:t>1</a:t>
            </a:r>
          </a:p>
        </p:txBody>
      </p:sp>
      <p:sp>
        <p:nvSpPr>
          <p:cNvPr id="34826" name="TextBox 14"/>
          <p:cNvSpPr txBox="1">
            <a:spLocks noChangeArrowheads="1"/>
          </p:cNvSpPr>
          <p:nvPr/>
        </p:nvSpPr>
        <p:spPr bwMode="auto">
          <a:xfrm>
            <a:off x="4724400" y="2190750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1400">
                <a:solidFill>
                  <a:schemeClr val="accent1"/>
                </a:solidFill>
                <a:latin typeface="Open Sans" charset="0"/>
              </a:rPr>
              <a:t>2</a:t>
            </a:r>
          </a:p>
        </p:txBody>
      </p:sp>
      <p:sp>
        <p:nvSpPr>
          <p:cNvPr id="34827" name="TextBox 14"/>
          <p:cNvSpPr txBox="1">
            <a:spLocks noChangeArrowheads="1"/>
          </p:cNvSpPr>
          <p:nvPr/>
        </p:nvSpPr>
        <p:spPr bwMode="auto">
          <a:xfrm>
            <a:off x="4724400" y="2724150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1400">
                <a:solidFill>
                  <a:schemeClr val="accent1"/>
                </a:solidFill>
                <a:latin typeface="Open Sans" charset="0"/>
              </a:rPr>
              <a:t>3</a:t>
            </a:r>
          </a:p>
        </p:txBody>
      </p:sp>
      <p:sp>
        <p:nvSpPr>
          <p:cNvPr id="34828" name="TextBox 14"/>
          <p:cNvSpPr txBox="1">
            <a:spLocks noChangeArrowheads="1"/>
          </p:cNvSpPr>
          <p:nvPr/>
        </p:nvSpPr>
        <p:spPr bwMode="auto">
          <a:xfrm>
            <a:off x="4724400" y="3257550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1400">
                <a:solidFill>
                  <a:schemeClr val="accent1"/>
                </a:solidFill>
                <a:latin typeface="Open Sans" charset="0"/>
              </a:rPr>
              <a:t>4</a:t>
            </a:r>
          </a:p>
        </p:txBody>
      </p:sp>
      <p:sp>
        <p:nvSpPr>
          <p:cNvPr id="34829" name="TextBox 14"/>
          <p:cNvSpPr txBox="1">
            <a:spLocks noChangeArrowheads="1"/>
          </p:cNvSpPr>
          <p:nvPr/>
        </p:nvSpPr>
        <p:spPr bwMode="auto">
          <a:xfrm>
            <a:off x="4724400" y="3790950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1400">
                <a:solidFill>
                  <a:schemeClr val="accent1"/>
                </a:solidFill>
                <a:latin typeface="Open Sans" charset="0"/>
              </a:rPr>
              <a:t>5</a:t>
            </a:r>
          </a:p>
        </p:txBody>
      </p:sp>
      <p:pic>
        <p:nvPicPr>
          <p:cNvPr id="34830" name="Picture 11" descr="Image result for 新加坡公立教育简介"/>
          <p:cNvPicPr>
            <a:picLocks noGrp="1" noChangeAspect="1" noChangeArrowheads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20" r="19820"/>
          <a:stretch>
            <a:fillRect/>
          </a:stretch>
        </p:blipFill>
        <p:spPr>
          <a:xfrm>
            <a:off x="533400" y="361950"/>
            <a:ext cx="4114800" cy="4114800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6867" name="Text Placeholder 4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政府学校规模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36886" name="Text Placeholder 5"/>
          <p:cNvSpPr txBox="1">
            <a:spLocks noChangeArrowheads="1"/>
          </p:cNvSpPr>
          <p:nvPr/>
        </p:nvSpPr>
        <p:spPr bwMode="auto">
          <a:xfrm>
            <a:off x="3716134" y="4270375"/>
            <a:ext cx="17526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000" dirty="0">
                <a:latin typeface="+mn-ea"/>
                <a:ea typeface="+mn-ea"/>
                <a:cs typeface="华文新魏"/>
              </a:rPr>
              <a:t>（资料来源：</a:t>
            </a:r>
            <a:r>
              <a:rPr lang="zh-CN" altLang="en-US" sz="1000" dirty="0">
                <a:latin typeface="+mn-ea"/>
                <a:ea typeface="+mn-ea"/>
                <a:cs typeface="华文新魏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新加坡教育部</a:t>
            </a:r>
            <a:r>
              <a:rPr lang="zh-CN" altLang="en-US" sz="1000" dirty="0">
                <a:latin typeface="+mn-ea"/>
                <a:ea typeface="+mn-ea"/>
                <a:cs typeface="华文新魏"/>
              </a:rPr>
              <a:t>）</a:t>
            </a:r>
            <a:endParaRPr lang="zh-CN" altLang="en-US" sz="1000" dirty="0">
              <a:latin typeface="+mn-ea"/>
              <a:ea typeface="+mn-ea"/>
              <a:cs typeface="华文行楷"/>
            </a:endParaRPr>
          </a:p>
        </p:txBody>
      </p:sp>
      <p:pic>
        <p:nvPicPr>
          <p:cNvPr id="36888" name="Picture 22" descr="Image result for singapore management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19150"/>
            <a:ext cx="2590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24" descr="Image result for nanyang technological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9555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5956CE80-F46B-4AF5-8DC2-9AF116DDC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6771873"/>
              </p:ext>
            </p:extLst>
          </p:nvPr>
        </p:nvGraphicFramePr>
        <p:xfrm>
          <a:off x="602824" y="1268411"/>
          <a:ext cx="4419600" cy="2933702"/>
        </p:xfrm>
        <a:graphic>
          <a:graphicData uri="http://schemas.openxmlformats.org/drawingml/2006/table">
            <a:tbl>
              <a:tblPr/>
              <a:tblGrid>
                <a:gridCol w="1304925">
                  <a:extLst>
                    <a:ext uri="{9D8B030D-6E8A-4147-A177-3AD203B41FA5}">
                      <a16:colId xmlns:a16="http://schemas.microsoft.com/office/drawing/2014/main" xmlns="" val="2357427866"/>
                    </a:ext>
                  </a:extLst>
                </a:gridCol>
                <a:gridCol w="3114675">
                  <a:extLst>
                    <a:ext uri="{9D8B030D-6E8A-4147-A177-3AD203B41FA5}">
                      <a16:colId xmlns:a16="http://schemas.microsoft.com/office/drawing/2014/main" xmlns="" val="618426528"/>
                    </a:ext>
                  </a:extLst>
                </a:gridCol>
              </a:tblGrid>
              <a:tr h="317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学校类型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学校数量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0555564"/>
                  </a:ext>
                </a:extLst>
              </a:tr>
              <a:tr h="496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小学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（排名前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所一般不接受外国学生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9445200"/>
                  </a:ext>
                </a:extLst>
              </a:tr>
              <a:tr h="496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中学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152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（排名前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所一般不接受外国学生）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6003050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混合学校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SG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9170027"/>
                  </a:ext>
                </a:extLst>
              </a:tr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初级学院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14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01947922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理工学院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5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3249518"/>
                  </a:ext>
                </a:extLst>
              </a:tr>
              <a:tr h="406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大学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000">
                          <a:solidFill>
                            <a:srgbClr val="59595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6</a:t>
                      </a:r>
                    </a:p>
                  </a:txBody>
                  <a:tcPr marL="91442" marR="91442" marT="45728" marB="4572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977245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7891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政府学校教学课程（小学）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b="1">
              <a:latin typeface="+mj-ea"/>
              <a:ea typeface="+mj-ea"/>
            </a:endParaRPr>
          </a:p>
        </p:txBody>
      </p:sp>
      <p:graphicFrame>
        <p:nvGraphicFramePr>
          <p:cNvPr id="35844" name="Table 35843"/>
          <p:cNvGraphicFramePr/>
          <p:nvPr/>
        </p:nvGraphicFramePr>
        <p:xfrm>
          <a:off x="533400" y="1352550"/>
          <a:ext cx="8275638" cy="2916238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2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3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7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FFFFFF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年级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FFFFFF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科目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FFFFFF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教学媒介语言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FFFFFF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科目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FFFFFF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教学媒介语言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 row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全部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英语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英语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7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母语</a:t>
                      </a:r>
                      <a:endParaRPr lang="en-US" altLang="zh-CN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altLang="zh-CN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（华文）</a:t>
                      </a:r>
                      <a:endParaRPr lang="en-US" altLang="zh-CN" sz="160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（马来文）</a:t>
                      </a:r>
                      <a:endParaRPr lang="en-US" altLang="zh-CN" sz="160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（淡米尔文）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相应母语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数学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美术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体育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德育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音乐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3-6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年级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科学</a:t>
                      </a:r>
                    </a:p>
                  </a:txBody>
                  <a:tcPr marT="45705" marB="45705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 noChangeArrowheads="1"/>
          </p:cNvSpPr>
          <p:nvPr>
            <p:ph type="title"/>
          </p:nvPr>
        </p:nvSpPr>
        <p:spPr>
          <a:xfrm>
            <a:off x="381000" y="133350"/>
            <a:ext cx="8229600" cy="669925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8915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381000" y="644525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政府学校教学课程（中学）</a:t>
            </a:r>
          </a:p>
        </p:txBody>
      </p:sp>
      <p:graphicFrame>
        <p:nvGraphicFramePr>
          <p:cNvPr id="36868" name="Table 36867"/>
          <p:cNvGraphicFramePr/>
          <p:nvPr>
            <p:extLst>
              <p:ext uri="{D42A27DB-BD31-4B8C-83A1-F6EECF244321}">
                <p14:modId xmlns:p14="http://schemas.microsoft.com/office/powerpoint/2010/main" xmlns="" val="3783737633"/>
              </p:ext>
            </p:extLst>
          </p:nvPr>
        </p:nvGraphicFramePr>
        <p:xfrm>
          <a:off x="457200" y="968375"/>
          <a:ext cx="8153400" cy="3732444"/>
        </p:xfrm>
        <a:graphic>
          <a:graphicData uri="http://schemas.openxmlformats.org/drawingml/2006/table">
            <a:tbl>
              <a:tblPr/>
              <a:tblGrid>
                <a:gridCol w="1386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1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8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61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1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073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年级 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科目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教学媒介语言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科目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教学媒介语言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345">
                <a:tc rowSpan="1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中学低年级</a:t>
                      </a:r>
                    </a:p>
                    <a:p>
                      <a:pPr lvl="0" algn="ctr" eaLnBrk="1" hangingPunct="1">
                        <a:buNone/>
                      </a:pPr>
                      <a:endParaRPr lang="zh-CN" altLang="en-US" sz="8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英语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rowSpan="1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英语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1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母语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高级母语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rowSpan="1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华文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马来文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淡米尔文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数学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科学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设计与技术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地理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历史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英国文学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视觉艺术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音乐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体育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SG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家政课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7345">
                <a:tc row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中学高年级</a:t>
                      </a:r>
                    </a:p>
                    <a:p>
                      <a:pPr lvl="0" algn="ctr" eaLnBrk="1" hangingPunct="1">
                        <a:buNone/>
                      </a:pPr>
                      <a:endParaRPr lang="zh-CN" altLang="en-US" sz="8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英语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row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英语</a:t>
                      </a:r>
                    </a:p>
                    <a:p>
                      <a:pPr lvl="0" algn="ctr" eaLnBrk="1" hangingPunct="1">
                        <a:buNone/>
                      </a:pPr>
                      <a:endParaRPr lang="zh-CN" altLang="en-US" sz="8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母语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高级母语</a:t>
                      </a:r>
                    </a:p>
                    <a:p>
                      <a:pPr lvl="0" algn="ctr" eaLnBrk="1" hangingPunct="1">
                        <a:buNone/>
                      </a:pPr>
                      <a:endParaRPr lang="zh-CN" altLang="en-US" sz="8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rowSpan="6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华文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马来文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淡米尔文 </a:t>
                      </a:r>
                    </a:p>
                    <a:p>
                      <a:pPr lvl="0" algn="ctr" eaLnBrk="1" hangingPunct="1">
                        <a:buNone/>
                      </a:pPr>
                      <a:endParaRPr lang="zh-CN" altLang="en-US" sz="8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数学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物理、化学、生物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综合人文科学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高级数学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7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会计学</a:t>
                      </a:r>
                    </a:p>
                  </a:txBody>
                  <a:tcPr marL="85732" marR="85732" marT="42719" marB="42719" anchor="ctr"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1809750"/>
            <a:ext cx="3124200" cy="18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en-SG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9941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新加坡公立教育简介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39942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政府学校教学课程</a:t>
            </a:r>
          </a:p>
        </p:txBody>
      </p:sp>
      <p:sp>
        <p:nvSpPr>
          <p:cNvPr id="39943" name="Text Placeholder 5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33400" y="2114550"/>
            <a:ext cx="2855913" cy="1447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ea typeface="+mn-ea"/>
                <a:cs typeface="华文行楷"/>
              </a:rPr>
              <a:t>对于绝大多数非英语国家的学生而言，若要进入新加坡政府学校学习，遇到的最大 挑战就是：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华文行楷"/>
              </a:rPr>
              <a:t>全英文的学习环境。</a:t>
            </a:r>
          </a:p>
        </p:txBody>
      </p:sp>
      <p:pic>
        <p:nvPicPr>
          <p:cNvPr id="39944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52550"/>
            <a:ext cx="502126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 descr="Image result for ntu camp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6513" y="1200150"/>
            <a:ext cx="9180513" cy="1447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接轨新加坡公立教育的路径</a:t>
            </a:r>
            <a:endParaRPr lang="en-US" altLang="en-US" sz="1600" dirty="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n-ea"/>
                <a:ea typeface="+mn-ea"/>
                <a:cs typeface="华文行楷"/>
              </a:rPr>
              <a:t>接轨新加坡公立教育的路径</a:t>
            </a:r>
            <a:endParaRPr lang="en-JM" altLang="en-US" dirty="0">
              <a:latin typeface="+mn-ea"/>
              <a:ea typeface="+mn-ea"/>
            </a:endParaRPr>
          </a:p>
        </p:txBody>
      </p:sp>
      <p:sp>
        <p:nvSpPr>
          <p:cNvPr id="43011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100" b="1">
                <a:latin typeface="+mn-ea"/>
                <a:ea typeface="+mn-ea"/>
                <a:cs typeface="华文行楷"/>
              </a:rPr>
              <a:t>国际学生如何接轨新加坡公立教育</a:t>
            </a:r>
            <a:endParaRPr lang="en-JM" altLang="en-US" sz="1100" b="1">
              <a:latin typeface="+mn-ea"/>
              <a:ea typeface="+mn-ea"/>
              <a:cs typeface="华文行楷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53138" y="3213100"/>
            <a:ext cx="4254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7788" y="1770063"/>
            <a:ext cx="7318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87988" y="1809750"/>
            <a:ext cx="7318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63988" y="3216275"/>
            <a:ext cx="8223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27588" y="2990850"/>
            <a:ext cx="1270000" cy="474663"/>
          </a:xfrm>
          <a:prstGeom prst="roundRect">
            <a:avLst>
              <a:gd name="adj" fmla="val 496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剑桥“</a:t>
            </a:r>
            <a:r>
              <a:rPr lang="en-US" altLang="zh-CN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O”</a:t>
            </a: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水准考试预备课程</a:t>
            </a:r>
          </a:p>
        </p:txBody>
      </p:sp>
      <p:sp>
        <p:nvSpPr>
          <p:cNvPr id="35849" name="TextBox 14"/>
          <p:cNvSpPr>
            <a:spLocks noChangeArrowheads="1"/>
          </p:cNvSpPr>
          <p:nvPr/>
        </p:nvSpPr>
        <p:spPr bwMode="auto">
          <a:xfrm>
            <a:off x="381000" y="2266950"/>
            <a:ext cx="900113" cy="293688"/>
          </a:xfrm>
          <a:prstGeom prst="roundRect">
            <a:avLst>
              <a:gd name="adj" fmla="val 1090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国际学生</a:t>
            </a:r>
            <a:endParaRPr lang="en-US" altLang="en-US" sz="1200">
              <a:latin typeface="+mn-ea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5850" name="TextBox 15"/>
          <p:cNvSpPr>
            <a:spLocks noChangeArrowheads="1"/>
          </p:cNvSpPr>
          <p:nvPr/>
        </p:nvSpPr>
        <p:spPr bwMode="auto">
          <a:xfrm>
            <a:off x="2592388" y="2820988"/>
            <a:ext cx="1371600" cy="855662"/>
          </a:xfrm>
          <a:prstGeom prst="roundRect">
            <a:avLst>
              <a:gd name="adj" fmla="val 544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zh-CN" sz="1200">
              <a:latin typeface="+mn-ea"/>
              <a:ea typeface="+mn-ea"/>
              <a:cs typeface="Arial Unicode MS" panose="020B0604020202020204" pitchFamily="34" charset="-128"/>
              <a:sym typeface="SimSun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剑桥“</a:t>
            </a:r>
            <a:r>
              <a:rPr lang="en-US" altLang="zh-CN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O</a:t>
            </a: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”水准考试预备课程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1200">
              <a:latin typeface="+mn-ea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1750" y="1639888"/>
            <a:ext cx="1371600" cy="488950"/>
          </a:xfrm>
          <a:prstGeom prst="roundRect">
            <a:avLst>
              <a:gd name="adj" fmla="val 10049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政府中小学预备课程</a:t>
            </a:r>
          </a:p>
        </p:txBody>
      </p:sp>
      <p:sp>
        <p:nvSpPr>
          <p:cNvPr id="35852" name="TextBox 17"/>
          <p:cNvSpPr>
            <a:spLocks noChangeArrowheads="1"/>
          </p:cNvSpPr>
          <p:nvPr/>
        </p:nvSpPr>
        <p:spPr bwMode="auto">
          <a:xfrm>
            <a:off x="4497388" y="1497013"/>
            <a:ext cx="1219200" cy="684212"/>
          </a:xfrm>
          <a:prstGeom prst="roundRect">
            <a:avLst>
              <a:gd name="adj" fmla="val 100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dirty="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教育部国际学生入学考试</a:t>
            </a:r>
            <a:endParaRPr lang="en-US" altLang="zh-CN" sz="1200" dirty="0">
              <a:latin typeface="+mn-ea"/>
              <a:ea typeface="+mn-ea"/>
              <a:cs typeface="Arial Unicode MS" panose="020B0604020202020204" pitchFamily="34" charset="-128"/>
              <a:sym typeface="SimSun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200" dirty="0">
                <a:latin typeface="SimSun" panose="02010600030101010101" pitchFamily="2" charset="-122"/>
                <a:ea typeface="SimSun" panose="02010600030101010101" pitchFamily="2" charset="-122"/>
                <a:cs typeface="Arial Unicode MS" panose="020B0604020202020204" pitchFamily="34" charset="-128"/>
              </a:rPr>
              <a:t>AEIS / S-AEIS</a:t>
            </a:r>
          </a:p>
        </p:txBody>
      </p:sp>
      <p:sp>
        <p:nvSpPr>
          <p:cNvPr id="43021" name="Rectangle 18"/>
          <p:cNvSpPr>
            <a:spLocks noChangeArrowheads="1"/>
          </p:cNvSpPr>
          <p:nvPr/>
        </p:nvSpPr>
        <p:spPr bwMode="auto">
          <a:xfrm>
            <a:off x="2419350" y="1352550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至</a:t>
            </a:r>
            <a:r>
              <a:rPr lang="en-US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16+</a:t>
            </a:r>
            <a:r>
              <a:rPr lang="zh-CN" altLang="en-US" sz="1200" dirty="0">
                <a:latin typeface="+mn-ea"/>
                <a:ea typeface="+mn-ea"/>
              </a:rPr>
              <a:t>岁</a:t>
            </a:r>
            <a:endParaRPr lang="en-US" altLang="en-US" sz="1200" dirty="0">
              <a:latin typeface="+mn-ea"/>
              <a:ea typeface="+mn-ea"/>
            </a:endParaRPr>
          </a:p>
        </p:txBody>
      </p:sp>
      <p:cxnSp>
        <p:nvCxnSpPr>
          <p:cNvPr id="26" name="Straight Connector 25"/>
          <p:cNvCxnSpPr>
            <a:stCxn id="35849" idx="3"/>
          </p:cNvCxnSpPr>
          <p:nvPr/>
        </p:nvCxnSpPr>
        <p:spPr>
          <a:xfrm>
            <a:off x="1830388" y="1770063"/>
            <a:ext cx="0" cy="14589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35849" idx="3"/>
          </p:cNvCxnSpPr>
          <p:nvPr/>
        </p:nvCxnSpPr>
        <p:spPr>
          <a:xfrm>
            <a:off x="1812925" y="3228975"/>
            <a:ext cx="7302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5849" idx="3"/>
          </p:cNvCxnSpPr>
          <p:nvPr/>
        </p:nvCxnSpPr>
        <p:spPr>
          <a:xfrm>
            <a:off x="1830388" y="1779588"/>
            <a:ext cx="7318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11875" y="1582738"/>
            <a:ext cx="1285875" cy="493712"/>
          </a:xfrm>
          <a:prstGeom prst="roundRect">
            <a:avLst>
              <a:gd name="adj" fmla="val 11583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1200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新加坡政府</a:t>
            </a:r>
            <a:endParaRPr lang="en-US" altLang="zh-CN" sz="1200" dirty="0">
              <a:latin typeface="+mn-ea"/>
              <a:ea typeface="+mn-ea"/>
              <a:cs typeface="Arial" panose="020B0604020202020204" pitchFamily="34" charset="0"/>
              <a:sym typeface="+mn-ea"/>
            </a:endParaRPr>
          </a:p>
          <a:p>
            <a:pPr algn="ctr" eaLnBrk="1" hangingPunct="1">
              <a:defRPr/>
            </a:pPr>
            <a:r>
              <a:rPr lang="zh-CN" altLang="en-US" sz="1200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中小学校</a:t>
            </a:r>
            <a:endParaRPr lang="en-US" altLang="en-US" sz="1200" dirty="0">
              <a:latin typeface="+mn-ea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35859" name="TextBox 29"/>
          <p:cNvSpPr>
            <a:spLocks noChangeArrowheads="1"/>
          </p:cNvSpPr>
          <p:nvPr/>
        </p:nvSpPr>
        <p:spPr bwMode="auto">
          <a:xfrm>
            <a:off x="6935788" y="2784475"/>
            <a:ext cx="1697037" cy="293688"/>
          </a:xfrm>
          <a:prstGeom prst="roundRect">
            <a:avLst>
              <a:gd name="adj" fmla="val 99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新加坡政府初级学院</a:t>
            </a:r>
          </a:p>
        </p:txBody>
      </p:sp>
      <p:sp>
        <p:nvSpPr>
          <p:cNvPr id="43027" name="Rectangle 32"/>
          <p:cNvSpPr>
            <a:spLocks noChangeArrowheads="1"/>
          </p:cNvSpPr>
          <p:nvPr/>
        </p:nvSpPr>
        <p:spPr bwMode="auto">
          <a:xfrm>
            <a:off x="2393950" y="2574925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+mn-ea"/>
                <a:ea typeface="+mn-ea"/>
              </a:rPr>
              <a:t> 17</a:t>
            </a:r>
            <a:r>
              <a:rPr lang="zh-CN" altLang="en-US" sz="1200" dirty="0">
                <a:latin typeface="+mn-ea"/>
                <a:ea typeface="+mn-ea"/>
              </a:rPr>
              <a:t>岁</a:t>
            </a:r>
            <a:endParaRPr lang="en-US" altLang="en-US" sz="1200" dirty="0">
              <a:latin typeface="+mn-ea"/>
              <a:ea typeface="+mn-ea"/>
            </a:endParaRPr>
          </a:p>
        </p:txBody>
      </p:sp>
      <p:cxnSp>
        <p:nvCxnSpPr>
          <p:cNvPr id="32" name="Straight Connector 31"/>
          <p:cNvCxnSpPr>
            <a:stCxn id="35849" idx="3"/>
          </p:cNvCxnSpPr>
          <p:nvPr/>
        </p:nvCxnSpPr>
        <p:spPr>
          <a:xfrm>
            <a:off x="6478588" y="2928938"/>
            <a:ext cx="0" cy="10350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5849" idx="3"/>
          </p:cNvCxnSpPr>
          <p:nvPr/>
        </p:nvCxnSpPr>
        <p:spPr>
          <a:xfrm>
            <a:off x="6478588" y="2925763"/>
            <a:ext cx="457200" cy="3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5849" idx="3"/>
          </p:cNvCxnSpPr>
          <p:nvPr/>
        </p:nvCxnSpPr>
        <p:spPr>
          <a:xfrm>
            <a:off x="6478588" y="3484563"/>
            <a:ext cx="457200" cy="47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864" name="TextBox 29"/>
          <p:cNvSpPr>
            <a:spLocks noChangeArrowheads="1"/>
          </p:cNvSpPr>
          <p:nvPr/>
        </p:nvSpPr>
        <p:spPr bwMode="auto">
          <a:xfrm>
            <a:off x="6935788" y="3354388"/>
            <a:ext cx="1697037" cy="293687"/>
          </a:xfrm>
          <a:prstGeom prst="roundRect">
            <a:avLst>
              <a:gd name="adj" fmla="val 99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</a:lstStyle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noProof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+mn-ea"/>
              </a:rPr>
              <a:t>新加坡政府理工学院</a:t>
            </a:r>
            <a:endParaRPr lang="en-US" altLang="en-US" sz="1200" noProof="1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5" name="Straight Connector 24"/>
          <p:cNvCxnSpPr>
            <a:stCxn id="35849" idx="3"/>
          </p:cNvCxnSpPr>
          <p:nvPr/>
        </p:nvCxnSpPr>
        <p:spPr>
          <a:xfrm>
            <a:off x="6478588" y="3963988"/>
            <a:ext cx="457200" cy="47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866" name="TextBox 29"/>
          <p:cNvSpPr>
            <a:spLocks noChangeArrowheads="1"/>
          </p:cNvSpPr>
          <p:nvPr/>
        </p:nvSpPr>
        <p:spPr bwMode="auto">
          <a:xfrm>
            <a:off x="6935788" y="3887788"/>
            <a:ext cx="1697037" cy="293687"/>
          </a:xfrm>
          <a:prstGeom prst="roundRect">
            <a:avLst>
              <a:gd name="adj" fmla="val 99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+mn-ea"/>
                <a:ea typeface="+mn-ea"/>
                <a:cs typeface="Arial Unicode MS" panose="020B0604020202020204" pitchFamily="34" charset="-128"/>
                <a:sym typeface="SimSun" panose="02010600030101010101" pitchFamily="2" charset="-122"/>
              </a:rPr>
              <a:t>英联邦国家大学预科</a:t>
            </a:r>
            <a:endParaRPr lang="en-US" altLang="en-US" sz="1200">
              <a:latin typeface="+mn-ea"/>
              <a:ea typeface="+mn-ea"/>
              <a:cs typeface="Arial Unicode MS" panose="020B0604020202020204" pitchFamily="34" charset="-128"/>
            </a:endParaRPr>
          </a:p>
        </p:txBody>
      </p:sp>
      <p:cxnSp>
        <p:nvCxnSpPr>
          <p:cNvPr id="30" name="Straight Connector 29"/>
          <p:cNvCxnSpPr>
            <a:stCxn id="35849" idx="3"/>
          </p:cNvCxnSpPr>
          <p:nvPr/>
        </p:nvCxnSpPr>
        <p:spPr>
          <a:xfrm>
            <a:off x="1296988" y="2439988"/>
            <a:ext cx="533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n-ea"/>
                <a:ea typeface="+mn-ea"/>
                <a:cs typeface="华文行楷"/>
              </a:rPr>
              <a:t>接轨新加坡公立教育的路径</a:t>
            </a:r>
            <a:endParaRPr lang="en-JM" altLang="en-US" dirty="0">
              <a:latin typeface="+mn-ea"/>
              <a:ea typeface="+mn-ea"/>
            </a:endParaRPr>
          </a:p>
        </p:txBody>
      </p:sp>
      <p:sp>
        <p:nvSpPr>
          <p:cNvPr id="44035" name="Text Placeholder 4"/>
          <p:cNvSpPr>
            <a:spLocks noGrp="1" noChangeArrowheads="1"/>
          </p:cNvSpPr>
          <p:nvPr>
            <p:ph type="body" sz="quarter" idx="23"/>
          </p:nvPr>
        </p:nvSpPr>
        <p:spPr>
          <a:xfrm>
            <a:off x="457200" y="876300"/>
            <a:ext cx="6096000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n-ea"/>
                <a:ea typeface="+mn-ea"/>
                <a:cs typeface="华文行楷"/>
              </a:rPr>
              <a:t>国际学生入学考试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JM" altLang="en-US">
                <a:solidFill>
                  <a:srgbClr val="595959"/>
                </a:solidFill>
                <a:latin typeface="+mn-ea"/>
                <a:ea typeface="+mn-ea"/>
              </a:rPr>
              <a:t>Admissions Exercise for International Students (AEIS / S-AEIS)</a:t>
            </a:r>
          </a:p>
        </p:txBody>
      </p:sp>
      <p:sp>
        <p:nvSpPr>
          <p:cNvPr id="44036" name="Text Placeholder 5"/>
          <p:cNvSpPr txBox="1">
            <a:spLocks noChangeArrowheads="1"/>
          </p:cNvSpPr>
          <p:nvPr/>
        </p:nvSpPr>
        <p:spPr bwMode="auto">
          <a:xfrm>
            <a:off x="838200" y="2419350"/>
            <a:ext cx="80772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由新加坡教育部组织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考试时间：每年的九月及二月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成绩公布时间： 每年的十二月及四月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小五和中三没有</a:t>
            </a:r>
            <a:r>
              <a:rPr lang="en-US" altLang="zh-CN" sz="1200" dirty="0">
                <a:latin typeface="+mn-ea"/>
                <a:ea typeface="+mn-ea"/>
                <a:cs typeface="华文行楷"/>
              </a:rPr>
              <a:t>S-AEIS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考试目的</a:t>
            </a:r>
            <a:r>
              <a:rPr lang="en-US" altLang="zh-CN" sz="1200" dirty="0">
                <a:latin typeface="+mn-ea"/>
                <a:ea typeface="+mn-ea"/>
                <a:cs typeface="华文行楷"/>
              </a:rPr>
              <a:t>: </a:t>
            </a:r>
            <a:r>
              <a:rPr lang="zh-CN" altLang="en-US" sz="1200" dirty="0">
                <a:latin typeface="+mn-ea"/>
                <a:ea typeface="+mn-ea"/>
                <a:cs typeface="华文行楷"/>
              </a:rPr>
              <a:t>为希望在当年或第二年进入新加坡政府中小学的外国学生而举办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+mn-ea"/>
                <a:ea typeface="+mn-ea"/>
                <a:cs typeface="华文行楷"/>
              </a:rPr>
              <a:t>AEIS</a:t>
            </a:r>
            <a:r>
              <a:rPr lang="zh-CN" altLang="en-US" sz="1200" dirty="0">
                <a:latin typeface="+mn-ea"/>
                <a:ea typeface="+mn-ea"/>
                <a:cs typeface="华文行楷"/>
              </a:rPr>
              <a:t>考试分英语和数学两个科目，旨在考察学生的英语语言能力，数学计算能力和逻辑思考能力。</a:t>
            </a:r>
            <a:endParaRPr lang="en-US" altLang="zh-CN" sz="1200" dirty="0">
              <a:latin typeface="+mn-ea"/>
              <a:ea typeface="+mn-ea"/>
              <a:cs typeface="华文行楷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新加坡教育部将根据学生的成绩和学校的空额，把通过测试的学生直接分配去相应的学校就读。</a:t>
            </a:r>
            <a:endParaRPr lang="en-US" altLang="zh-CN" sz="1200" dirty="0">
              <a:latin typeface="+mn-ea"/>
              <a:ea typeface="+mn-ea"/>
              <a:cs typeface="华文行楷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考试费</a:t>
            </a:r>
            <a:r>
              <a:rPr lang="en-US" altLang="zh-CN" sz="1200" dirty="0">
                <a:latin typeface="+mn-ea"/>
                <a:ea typeface="+mn-ea"/>
                <a:cs typeface="华文行楷"/>
              </a:rPr>
              <a:t>:</a:t>
            </a:r>
            <a:r>
              <a:rPr lang="zh-CN" altLang="en-US" sz="1200" dirty="0">
                <a:latin typeface="+mn-ea"/>
                <a:ea typeface="+mn-ea"/>
                <a:cs typeface="华文行楷"/>
              </a:rPr>
              <a:t>新币</a:t>
            </a:r>
            <a:r>
              <a:rPr lang="en-US" altLang="zh-CN" sz="1200" dirty="0">
                <a:latin typeface="+mn-ea"/>
                <a:ea typeface="+mn-ea"/>
                <a:cs typeface="华文行楷"/>
              </a:rPr>
              <a:t>672</a:t>
            </a:r>
            <a:r>
              <a:rPr lang="zh-CN" altLang="en-US" sz="1200" dirty="0">
                <a:latin typeface="+mn-ea"/>
                <a:ea typeface="+mn-ea"/>
                <a:cs typeface="华文行楷"/>
              </a:rPr>
              <a:t>元。</a:t>
            </a:r>
            <a:endParaRPr lang="en-US" altLang="zh-CN" sz="1200" dirty="0">
              <a:latin typeface="+mn-ea"/>
              <a:ea typeface="+mn-ea"/>
              <a:cs typeface="华文行楷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rgbClr val="595959"/>
              </a:solidFill>
              <a:latin typeface="+mn-ea"/>
              <a:ea typeface="+mn-ea"/>
              <a:cs typeface="华文新魏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rgbClr val="595959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20000"/>
              </a:spcBef>
            </a:pPr>
            <a:endParaRPr lang="en-JM" altLang="en-US" sz="1200" dirty="0">
              <a:solidFill>
                <a:srgbClr val="595959"/>
              </a:solidFill>
              <a:latin typeface="+mn-ea"/>
              <a:ea typeface="+mn-ea"/>
              <a:cs typeface="Tahoma" panose="020B0604030504040204" pitchFamily="34" charset="0"/>
            </a:endParaRPr>
          </a:p>
        </p:txBody>
      </p:sp>
      <p:sp>
        <p:nvSpPr>
          <p:cNvPr id="44037" name="Text Placeholder 6"/>
          <p:cNvSpPr txBox="1">
            <a:spLocks noChangeArrowheads="1"/>
          </p:cNvSpPr>
          <p:nvPr/>
        </p:nvSpPr>
        <p:spPr bwMode="auto">
          <a:xfrm>
            <a:off x="1143000" y="1657350"/>
            <a:ext cx="2133600" cy="5556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JM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AEIS / S-AEIS</a:t>
            </a:r>
            <a:endParaRPr lang="en-JM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接轨新加坡公立教育的路径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46083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6392863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国际学生的年龄要求</a:t>
            </a:r>
          </a:p>
        </p:txBody>
      </p:sp>
      <p:graphicFrame>
        <p:nvGraphicFramePr>
          <p:cNvPr id="44036" name="Table 44035"/>
          <p:cNvGraphicFramePr/>
          <p:nvPr>
            <p:extLst>
              <p:ext uri="{D42A27DB-BD31-4B8C-83A1-F6EECF244321}">
                <p14:modId xmlns:p14="http://schemas.microsoft.com/office/powerpoint/2010/main" xmlns="" val="28908962"/>
              </p:ext>
            </p:extLst>
          </p:nvPr>
        </p:nvGraphicFramePr>
        <p:xfrm>
          <a:off x="609600" y="1504950"/>
          <a:ext cx="8001001" cy="1920875"/>
        </p:xfrm>
        <a:graphic>
          <a:graphicData uri="http://schemas.openxmlformats.org/drawingml/2006/table">
            <a:tbl>
              <a:tblPr/>
              <a:tblGrid>
                <a:gridCol w="1447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2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23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002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9088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4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小学级别                                                     中学级别</a:t>
                      </a:r>
                      <a:endParaRPr lang="en-US" altLang="x-none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97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入学年（政府小学）</a:t>
                      </a:r>
                      <a:endParaRPr lang="en-US" altLang="zh-CN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日的年龄</a:t>
                      </a: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报考级别</a:t>
                      </a: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入学年（政府小学）</a:t>
                      </a:r>
                      <a:endParaRPr lang="en-US" altLang="zh-CN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日的年龄</a:t>
                      </a: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报考级别</a:t>
                      </a: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0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x-none" sz="1400" dirty="0">
                          <a:solidFill>
                            <a:schemeClr val="accent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7 to 8+</a:t>
                      </a: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小二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小三</a:t>
                      </a: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endParaRPr lang="en-US" altLang="x-none" sz="1400" dirty="0">
                        <a:solidFill>
                          <a:srgbClr val="595959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x-none" sz="1400" dirty="0">
                          <a:solidFill>
                            <a:schemeClr val="accent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12 to 14+</a:t>
                      </a: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中一</a:t>
                      </a: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x-none" sz="1400" dirty="0">
                          <a:solidFill>
                            <a:schemeClr val="accent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9 to 12+</a:t>
                      </a: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小四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小五</a:t>
                      </a: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endParaRPr lang="en-US" altLang="x-none" sz="1400" dirty="0">
                        <a:solidFill>
                          <a:srgbClr val="595959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x-none" sz="1400" dirty="0">
                          <a:solidFill>
                            <a:schemeClr val="accent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13 to 15+</a:t>
                      </a: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中二</a:t>
                      </a: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endParaRPr lang="en-US" altLang="x-none" sz="1400" dirty="0">
                        <a:solidFill>
                          <a:schemeClr val="accent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endParaRPr lang="en-US" altLang="x-none" sz="1400" dirty="0">
                        <a:solidFill>
                          <a:srgbClr val="595959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endParaRPr lang="en-US" altLang="x-none" sz="1400" dirty="0">
                        <a:solidFill>
                          <a:srgbClr val="595959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x-none" sz="1400" dirty="0">
                          <a:solidFill>
                            <a:schemeClr val="accent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14 to 16+</a:t>
                      </a: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中三</a:t>
                      </a:r>
                      <a:endParaRPr lang="en-US" altLang="x-none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9" marR="91429"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接轨新加坡公立教育的路径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47107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63550" y="800100"/>
            <a:ext cx="6392863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政府中小学学费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SG" altLang="en-US" sz="1200" b="1">
              <a:latin typeface="+mj-ea"/>
              <a:ea typeface="+mj-ea"/>
            </a:endParaRPr>
          </a:p>
        </p:txBody>
      </p:sp>
      <p:graphicFrame>
        <p:nvGraphicFramePr>
          <p:cNvPr id="45060" name="Table 45059"/>
          <p:cNvGraphicFramePr/>
          <p:nvPr>
            <p:extLst>
              <p:ext uri="{D42A27DB-BD31-4B8C-83A1-F6EECF244321}">
                <p14:modId xmlns:p14="http://schemas.microsoft.com/office/powerpoint/2010/main" xmlns="" val="3613076383"/>
              </p:ext>
            </p:extLst>
          </p:nvPr>
        </p:nvGraphicFramePr>
        <p:xfrm>
          <a:off x="609600" y="1504950"/>
          <a:ext cx="8001000" cy="1616086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478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学生国籍</a:t>
                      </a: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每月学费  </a:t>
                      </a:r>
                      <a:r>
                        <a:rPr lang="en-US" altLang="zh-CN" sz="1200" b="1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(2021)</a:t>
                      </a: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85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小学</a:t>
                      </a:r>
                      <a:endParaRPr lang="en-US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中学</a:t>
                      </a:r>
                      <a:endParaRPr lang="en-SG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初级学院</a:t>
                      </a:r>
                      <a:endParaRPr lang="en-US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亚细安国家</a:t>
                      </a:r>
                    </a:p>
                    <a:p>
                      <a:pPr lvl="0" eaLnBrk="1" hangingPunct="1">
                        <a:buNone/>
                      </a:pPr>
                      <a:endParaRPr lang="en-US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SG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S$</a:t>
                      </a: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465</a:t>
                      </a: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SG" altLang="en-US" sz="1200" b="0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S$</a:t>
                      </a:r>
                      <a:r>
                        <a:rPr lang="en-US" altLang="en-US" sz="1200" b="0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780</a:t>
                      </a:r>
                      <a:endParaRPr lang="en-US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SG" altLang="en-US" sz="1200" b="0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S$</a:t>
                      </a: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1040</a:t>
                      </a: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非亚细安国家</a:t>
                      </a:r>
                    </a:p>
                    <a:p>
                      <a:pPr lvl="0" eaLnBrk="1" hangingPunct="1">
                        <a:buNone/>
                      </a:pPr>
                      <a:endParaRPr lang="en-US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SG" altLang="en-US" sz="1200" b="0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S$</a:t>
                      </a:r>
                      <a:r>
                        <a:rPr lang="en-US" altLang="en-US" sz="1200" b="0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775</a:t>
                      </a:r>
                      <a:endParaRPr lang="en-US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SG" altLang="en-US" sz="1200" b="0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S$</a:t>
                      </a: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1450</a:t>
                      </a: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SG" altLang="en-US" sz="1200" b="0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S$</a:t>
                      </a: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marT="45732" marB="45732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7125" name="TextBox 1"/>
          <p:cNvSpPr txBox="1">
            <a:spLocks noChangeArrowheads="1"/>
          </p:cNvSpPr>
          <p:nvPr/>
        </p:nvSpPr>
        <p:spPr bwMode="auto">
          <a:xfrm>
            <a:off x="571500" y="3251200"/>
            <a:ext cx="8077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1200" dirty="0">
                <a:latin typeface="+mn-ea"/>
                <a:ea typeface="+mn-ea"/>
                <a:cs typeface="华文行楷"/>
              </a:rPr>
              <a:t>*学生应缴的费用由教育部及学校不定时调整而确定</a:t>
            </a:r>
            <a:r>
              <a:rPr lang="zh-CN" altLang="en-US" sz="1200" dirty="0">
                <a:solidFill>
                  <a:srgbClr val="7F7F7F"/>
                </a:solidFill>
                <a:latin typeface="+mn-ea"/>
                <a:ea typeface="+mn-ea"/>
                <a:cs typeface="华文行楷"/>
              </a:rPr>
              <a:t>。</a:t>
            </a:r>
            <a:endParaRPr lang="en-US" altLang="zh-CN" sz="1200" dirty="0">
              <a:solidFill>
                <a:srgbClr val="7F7F7F"/>
              </a:solidFill>
              <a:latin typeface="+mn-ea"/>
              <a:ea typeface="+mn-ea"/>
              <a:cs typeface="华文行楷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新加坡国情概览</a:t>
            </a:r>
          </a:p>
        </p:txBody>
      </p:sp>
      <p:sp>
        <p:nvSpPr>
          <p:cNvPr id="22531" name="Text Placeholder 4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新加坡共和国 </a:t>
            </a:r>
            <a:r>
              <a:rPr lang="en-US" altLang="zh-CN">
                <a:solidFill>
                  <a:srgbClr val="595959"/>
                </a:solidFill>
                <a:latin typeface="+mj-ea"/>
                <a:ea typeface="+mj-ea"/>
              </a:rPr>
              <a:t>(</a:t>
            </a:r>
            <a:r>
              <a:rPr lang="en-SG" altLang="zh-CN">
                <a:solidFill>
                  <a:srgbClr val="595959"/>
                </a:solidFill>
                <a:latin typeface="+mj-ea"/>
                <a:ea typeface="+mj-ea"/>
              </a:rPr>
              <a:t>Republic of Singapore)</a:t>
            </a:r>
            <a:endParaRPr lang="en-US" altLang="en-US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6738" y="1504950"/>
            <a:ext cx="1868487" cy="2743200"/>
          </a:xfrm>
          <a:prstGeom prst="roundRect">
            <a:avLst>
              <a:gd name="adj" fmla="val 247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708025" y="3228181"/>
            <a:ext cx="15859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719.1</a:t>
            </a:r>
            <a:r>
              <a:rPr lang="zh-CN" altLang="en-US" sz="11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平方公里 </a:t>
            </a:r>
            <a:endParaRPr lang="en-US" altLang="zh-CN" sz="11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eaLnBrk="1" hangingPunct="1"/>
            <a:r>
              <a:rPr lang="zh-CN" altLang="en-US" sz="11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（世界第</a:t>
            </a:r>
            <a:r>
              <a:rPr lang="en-US" altLang="zh-CN" sz="11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178</a:t>
            </a:r>
            <a:r>
              <a:rPr lang="zh-CN" altLang="en-US" sz="11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名）</a:t>
            </a:r>
            <a:endParaRPr lang="en-JM" altLang="en-US" sz="11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51113" y="1504950"/>
            <a:ext cx="1868487" cy="2743200"/>
          </a:xfrm>
          <a:prstGeom prst="roundRect">
            <a:avLst>
              <a:gd name="adj" fmla="val 2475"/>
            </a:avLst>
          </a:prstGeom>
          <a:solidFill>
            <a:schemeClr val="accent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32313" y="1504950"/>
            <a:ext cx="1868487" cy="2743200"/>
          </a:xfrm>
          <a:prstGeom prst="roundRect">
            <a:avLst>
              <a:gd name="adj" fmla="val 247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41293" y="1504950"/>
            <a:ext cx="1868487" cy="2743200"/>
          </a:xfrm>
          <a:prstGeom prst="roundRect">
            <a:avLst>
              <a:gd name="adj" fmla="val 2475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1116013" y="1773238"/>
            <a:ext cx="800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>
                <a:solidFill>
                  <a:schemeClr val="accent1"/>
                </a:solidFill>
                <a:latin typeface="+mj-ea"/>
                <a:ea typeface="+mj-ea"/>
                <a:cs typeface="华文行楷"/>
              </a:rPr>
              <a:t>国土面积</a:t>
            </a:r>
            <a:endParaRPr lang="en-US" altLang="en-US" sz="1200" b="1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13" name="Diagonal Stripe 12"/>
          <p:cNvSpPr>
            <a:spLocks noChangeAspect="1"/>
          </p:cNvSpPr>
          <p:nvPr/>
        </p:nvSpPr>
        <p:spPr>
          <a:xfrm>
            <a:off x="566738" y="1504950"/>
            <a:ext cx="576262" cy="576263"/>
          </a:xfrm>
          <a:prstGeom prst="diagStrip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 rot="-2676849">
            <a:off x="577908" y="1579484"/>
            <a:ext cx="4475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JM" altLang="en-US" sz="1000" b="1" dirty="0">
                <a:solidFill>
                  <a:schemeClr val="bg1"/>
                </a:solidFill>
              </a:rPr>
              <a:t>20</a:t>
            </a:r>
            <a:r>
              <a:rPr lang="en-US" altLang="zh-CN" sz="1000" b="1" dirty="0">
                <a:solidFill>
                  <a:schemeClr val="bg1"/>
                </a:solidFill>
              </a:rPr>
              <a:t>20</a:t>
            </a:r>
            <a:endParaRPr lang="en-US" altLang="en-US" sz="1000" b="1" dirty="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sp>
        <p:nvSpPr>
          <p:cNvPr id="22542" name="TextBox 15"/>
          <p:cNvSpPr txBox="1">
            <a:spLocks noChangeArrowheads="1"/>
          </p:cNvSpPr>
          <p:nvPr/>
        </p:nvSpPr>
        <p:spPr bwMode="auto">
          <a:xfrm>
            <a:off x="4724396" y="2966571"/>
            <a:ext cx="1587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100" dirty="0">
                <a:latin typeface="+mj-ea"/>
                <a:ea typeface="+mj-ea"/>
                <a:cs typeface="华文行楷"/>
              </a:rPr>
              <a:t>凡是参加新加坡三次国考任任何中一次，就符合资格申请新加坡永久居民。</a:t>
            </a:r>
            <a:endParaRPr lang="en-US" altLang="zh-CN" sz="1100" dirty="0">
              <a:latin typeface="+mj-ea"/>
              <a:ea typeface="+mj-ea"/>
              <a:cs typeface="华文行楷"/>
            </a:endParaRPr>
          </a:p>
        </p:txBody>
      </p:sp>
      <p:sp>
        <p:nvSpPr>
          <p:cNvPr id="22543" name="Rectangle 16"/>
          <p:cNvSpPr>
            <a:spLocks noChangeArrowheads="1"/>
          </p:cNvSpPr>
          <p:nvPr/>
        </p:nvSpPr>
        <p:spPr bwMode="auto">
          <a:xfrm>
            <a:off x="4876792" y="1816100"/>
            <a:ext cx="12618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>
                <a:solidFill>
                  <a:schemeClr val="accent1"/>
                </a:solidFill>
                <a:latin typeface="+mj-ea"/>
                <a:ea typeface="+mj-ea"/>
                <a:cs typeface="华文行楷"/>
              </a:rPr>
              <a:t>教育移民新国策</a:t>
            </a:r>
            <a:endParaRPr lang="en-US" altLang="en-US" sz="1200" b="1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22548" name="TextBox 21"/>
          <p:cNvSpPr txBox="1">
            <a:spLocks noChangeArrowheads="1"/>
          </p:cNvSpPr>
          <p:nvPr/>
        </p:nvSpPr>
        <p:spPr bwMode="auto">
          <a:xfrm>
            <a:off x="2692400" y="3017838"/>
            <a:ext cx="15859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570</a:t>
            </a:r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万人</a:t>
            </a:r>
            <a:endParaRPr lang="en-SG" altLang="zh-CN" sz="11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eaLnBrk="1" hangingPunct="1"/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华族 </a:t>
            </a:r>
            <a:r>
              <a:rPr lang="en-SG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74.3</a:t>
            </a: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%</a:t>
            </a:r>
          </a:p>
          <a:p>
            <a:pPr algn="ctr" eaLnBrk="1" hangingPunct="1"/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马来族 </a:t>
            </a:r>
            <a:r>
              <a:rPr lang="en-SG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13.4</a:t>
            </a: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%</a:t>
            </a:r>
          </a:p>
          <a:p>
            <a:pPr algn="ctr" eaLnBrk="1" hangingPunct="1"/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印度族 </a:t>
            </a:r>
            <a:r>
              <a:rPr lang="en-SG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9.1</a:t>
            </a: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%</a:t>
            </a:r>
          </a:p>
          <a:p>
            <a:pPr algn="ctr" eaLnBrk="1" hangingPunct="1"/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其他 </a:t>
            </a:r>
            <a:r>
              <a:rPr lang="en-SG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3.2</a:t>
            </a: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%</a:t>
            </a:r>
          </a:p>
          <a:p>
            <a:pPr algn="ctr" eaLnBrk="1" hangingPunct="1"/>
            <a:endParaRPr lang="en-JM" altLang="en-US" sz="1100" dirty="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22549" name="Rectangle 22"/>
          <p:cNvSpPr>
            <a:spLocks noChangeArrowheads="1"/>
          </p:cNvSpPr>
          <p:nvPr/>
        </p:nvSpPr>
        <p:spPr bwMode="auto">
          <a:xfrm>
            <a:off x="3127375" y="1795463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chemeClr val="bg1"/>
                </a:solidFill>
                <a:latin typeface="+mj-ea"/>
                <a:ea typeface="+mj-ea"/>
                <a:cs typeface="华文行楷"/>
              </a:rPr>
              <a:t>总人口</a:t>
            </a:r>
            <a:endParaRPr lang="en-US" altLang="zh-CN" sz="1200" b="1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  <p:pic>
        <p:nvPicPr>
          <p:cNvPr id="22551" name="Picture 2" descr="Flag of Singapore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14550"/>
            <a:ext cx="1084263" cy="719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52" name="Picture 4" descr="Coat of arms of Singapore (blazon)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1667" y="2141537"/>
            <a:ext cx="915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8" descr="people__language__Pars_0002_imgS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14550"/>
            <a:ext cx="990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xmlns="" id="{05C101CC-B863-4396-AF4E-98255162F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5486" y="1796541"/>
            <a:ext cx="800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>
                <a:solidFill>
                  <a:schemeClr val="accent1"/>
                </a:solidFill>
                <a:latin typeface="+mj-ea"/>
                <a:ea typeface="+mj-ea"/>
                <a:cs typeface="华文行楷"/>
              </a:rPr>
              <a:t>官方语言</a:t>
            </a:r>
            <a:endParaRPr lang="en-US" altLang="en-US" sz="1200" b="1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xmlns="" id="{6C0F5BD6-E983-412A-BCE9-FD68C3682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786" y="3210717"/>
            <a:ext cx="15875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100" dirty="0">
                <a:latin typeface="+mj-ea"/>
                <a:ea typeface="+mj-ea"/>
                <a:cs typeface="华文行楷"/>
              </a:rPr>
              <a:t>马来语（法定国语）</a:t>
            </a:r>
            <a:endParaRPr lang="en-US" altLang="zh-CN" sz="1100" dirty="0">
              <a:latin typeface="+mj-ea"/>
              <a:ea typeface="+mj-ea"/>
              <a:cs typeface="华文行楷"/>
            </a:endParaRPr>
          </a:p>
          <a:p>
            <a:pPr algn="ctr" eaLnBrk="1" hangingPunct="1"/>
            <a:r>
              <a:rPr lang="zh-CN" altLang="en-US" sz="1100" dirty="0">
                <a:latin typeface="+mj-ea"/>
                <a:ea typeface="+mj-ea"/>
                <a:cs typeface="华文行楷"/>
              </a:rPr>
              <a:t>英语（第一语言）</a:t>
            </a:r>
            <a:endParaRPr lang="en-US" altLang="zh-CN" sz="1100" dirty="0">
              <a:latin typeface="+mj-ea"/>
              <a:ea typeface="+mj-ea"/>
              <a:cs typeface="华文行楷"/>
            </a:endParaRPr>
          </a:p>
          <a:p>
            <a:pPr algn="ctr" eaLnBrk="1" hangingPunct="1"/>
            <a:r>
              <a:rPr lang="zh-CN" altLang="en-US" sz="1100" dirty="0">
                <a:latin typeface="+mj-ea"/>
                <a:ea typeface="+mj-ea"/>
                <a:cs typeface="华文行楷"/>
              </a:rPr>
              <a:t>华语  淡米尔语</a:t>
            </a:r>
            <a:endParaRPr lang="en-JM" altLang="en-US" sz="1100" dirty="0">
              <a:latin typeface="+mj-ea"/>
              <a:ea typeface="+mj-ea"/>
              <a:cs typeface="华文行楷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FA38C853-EDEF-4C3A-82E2-1D8826E1F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xmlns="" id="{68981B7D-A091-48C4-A491-2A19C00C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4272" y="2116108"/>
            <a:ext cx="1265781" cy="8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接轨新加坡公立教育的路径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48131" name="Text Placeholder 4"/>
          <p:cNvSpPr>
            <a:spLocks noGrp="1" noChangeArrowheads="1"/>
          </p:cNvSpPr>
          <p:nvPr>
            <p:ph type="body" sz="quarter" idx="23"/>
          </p:nvPr>
        </p:nvSpPr>
        <p:spPr>
          <a:xfrm>
            <a:off x="457200" y="876300"/>
            <a:ext cx="6400800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</a:t>
            </a:r>
            <a:r>
              <a:rPr lang="en-US" altLang="zh-CN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-</a:t>
            </a: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剑桥</a:t>
            </a:r>
            <a:r>
              <a:rPr lang="en-SG" altLang="zh-CN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“</a:t>
            </a:r>
            <a:r>
              <a:rPr lang="en-SG" altLang="zh-CN" dirty="0">
                <a:solidFill>
                  <a:srgbClr val="59595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</a:t>
            </a:r>
            <a:r>
              <a:rPr lang="en-SG" altLang="zh-CN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”</a:t>
            </a: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水准考试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SG" altLang="en-US" dirty="0">
                <a:solidFill>
                  <a:srgbClr val="595959"/>
                </a:solidFill>
                <a:latin typeface="+mj-ea"/>
                <a:ea typeface="+mj-ea"/>
              </a:rPr>
              <a:t>Singapore-Cambridge General Certificate of Education (Ordinary Level) Examination</a:t>
            </a:r>
          </a:p>
        </p:txBody>
      </p:sp>
      <p:sp>
        <p:nvSpPr>
          <p:cNvPr id="48132" name="Text Placeholder 5"/>
          <p:cNvSpPr txBox="1">
            <a:spLocks noChangeArrowheads="1"/>
          </p:cNvSpPr>
          <p:nvPr/>
        </p:nvSpPr>
        <p:spPr bwMode="auto">
          <a:xfrm>
            <a:off x="1143000" y="2473325"/>
            <a:ext cx="67056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dirty="0">
                <a:latin typeface="+mn-ea"/>
                <a:ea typeface="+mn-ea"/>
                <a:cs typeface="华文行楷"/>
              </a:rPr>
              <a:t>是由新加坡教育部和英国剑桥大学考试局共同主办的统一考试，也是新加坡的中学生在</a:t>
            </a:r>
            <a:r>
              <a:rPr lang="en-US" altLang="zh-CN" sz="1200" dirty="0">
                <a:latin typeface="+mn-ea"/>
                <a:ea typeface="+mn-ea"/>
                <a:cs typeface="华文行楷"/>
              </a:rPr>
              <a:t>4</a:t>
            </a:r>
            <a:r>
              <a:rPr lang="zh-CN" altLang="en-US" sz="1200" dirty="0">
                <a:latin typeface="+mn-ea"/>
                <a:ea typeface="+mn-ea"/>
                <a:cs typeface="华文行楷"/>
              </a:rPr>
              <a:t>年中学教育结束后参加的考试。考试一年举办一次，考试成绩为英联邦各个国家所承认和接受。考生可以用获得的成绩为标准申请进入新加坡初级学院或理工学院，或者是海外英联邦国家的初级学院或是大学预备班</a:t>
            </a:r>
            <a:r>
              <a:rPr lang="zh-CN" altLang="en-US" sz="1200" dirty="0">
                <a:latin typeface="+mn-ea"/>
                <a:ea typeface="+mn-ea"/>
              </a:rPr>
              <a:t>。</a:t>
            </a:r>
            <a:endParaRPr lang="zh-CN" altLang="en-US" sz="1200" dirty="0">
              <a:latin typeface="+mn-ea"/>
              <a:ea typeface="+mn-ea"/>
              <a:cs typeface="Tahoma" panose="020B0604030504040204" pitchFamily="34" charset="0"/>
            </a:endParaRPr>
          </a:p>
        </p:txBody>
      </p:sp>
      <p:sp>
        <p:nvSpPr>
          <p:cNvPr id="48133" name="Text Placeholder 6"/>
          <p:cNvSpPr txBox="1">
            <a:spLocks noChangeArrowheads="1"/>
          </p:cNvSpPr>
          <p:nvPr/>
        </p:nvSpPr>
        <p:spPr bwMode="auto">
          <a:xfrm>
            <a:off x="1219200" y="1733550"/>
            <a:ext cx="2133600" cy="5556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JM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GCE ‘O’ 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</a:rPr>
              <a:t>Level</a:t>
            </a:r>
            <a:endParaRPr lang="en-JM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LEO\Desktop\transparent (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05214"/>
            <a:ext cx="5648325" cy="1066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 txBox="1">
            <a:spLocks noChangeArrowheads="1"/>
          </p:cNvSpPr>
          <p:nvPr/>
        </p:nvSpPr>
        <p:spPr bwMode="auto">
          <a:xfrm>
            <a:off x="425450" y="5270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华文行楷"/>
              </a:rPr>
              <a:t>接轨新加坡公立教育的路径</a:t>
            </a:r>
            <a:endParaRPr lang="en-SG" altLang="en-US" sz="24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9155" name="Text Placeholder 5"/>
          <p:cNvSpPr txBox="1">
            <a:spLocks noChangeArrowheads="1"/>
          </p:cNvSpPr>
          <p:nvPr/>
        </p:nvSpPr>
        <p:spPr bwMode="auto">
          <a:xfrm>
            <a:off x="609600" y="2952750"/>
            <a:ext cx="1790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accent1"/>
                </a:solidFill>
                <a:latin typeface="+mn-ea"/>
                <a:ea typeface="+mn-ea"/>
                <a:cs typeface="华文行楷"/>
              </a:rPr>
              <a:t>理工学院</a:t>
            </a:r>
          </a:p>
          <a:p>
            <a:pPr eaLnBrk="1" hangingPunct="1"/>
            <a:r>
              <a:rPr lang="zh-CN" altLang="en-US" sz="1100" b="1" dirty="0">
                <a:solidFill>
                  <a:schemeClr val="accent1"/>
                </a:solidFill>
              </a:rPr>
              <a:t>　</a:t>
            </a:r>
            <a:endParaRPr lang="en-JM" altLang="en-US" sz="1100" b="1" dirty="0">
              <a:solidFill>
                <a:schemeClr val="accent1"/>
              </a:solidFill>
            </a:endParaRPr>
          </a:p>
        </p:txBody>
      </p:sp>
      <p:sp>
        <p:nvSpPr>
          <p:cNvPr id="49156" name="Text Placeholder 5"/>
          <p:cNvSpPr txBox="1">
            <a:spLocks noChangeArrowheads="1"/>
          </p:cNvSpPr>
          <p:nvPr/>
        </p:nvSpPr>
        <p:spPr bwMode="auto">
          <a:xfrm>
            <a:off x="609600" y="333375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>
                <a:latin typeface="+mn-ea"/>
                <a:ea typeface="+mn-ea"/>
                <a:cs typeface="华文行楷"/>
              </a:rPr>
              <a:t>新加坡理工学院</a:t>
            </a:r>
          </a:p>
          <a:p>
            <a:pPr eaLnBrk="1" hangingPunct="1"/>
            <a:r>
              <a:rPr lang="en-SG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http://www.sp.edu.sg/</a:t>
            </a:r>
            <a:endParaRPr lang="en-SG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Text Placeholder 5"/>
          <p:cNvSpPr txBox="1">
            <a:spLocks noChangeArrowheads="1"/>
          </p:cNvSpPr>
          <p:nvPr/>
        </p:nvSpPr>
        <p:spPr bwMode="auto">
          <a:xfrm>
            <a:off x="609600" y="394335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南洋</a:t>
            </a:r>
            <a:r>
              <a:rPr lang="zh-CN" altLang="en-US" sz="1200" b="1" dirty="0" smtClean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理工学院</a:t>
            </a:r>
            <a:endParaRPr lang="en-US" altLang="zh-CN" sz="1200" b="1" dirty="0" smtClean="0">
              <a:latin typeface="SimSun" panose="02010600030101010101" pitchFamily="2" charset="-122"/>
              <a:ea typeface="SimSun" panose="02010600030101010101" pitchFamily="2" charset="-122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10534.5</a:t>
            </a:r>
            <a:r>
              <a:rPr lang="zh-CN" altLang="en-US" sz="1000" dirty="0" smtClean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每年</a:t>
            </a:r>
            <a:endParaRPr lang="zh-CN" altLang="en-US" sz="1000" dirty="0">
              <a:latin typeface="SimSun" panose="02010600030101010101" pitchFamily="2" charset="-122"/>
              <a:ea typeface="SimSun" panose="02010600030101010101" pitchFamily="2" charset="-122"/>
              <a:cs typeface="华文行楷"/>
            </a:endParaRPr>
          </a:p>
          <a:p>
            <a:pPr eaLnBrk="1" hangingPunct="1"/>
            <a:r>
              <a:rPr lang="en-SG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http://www.nyp.edu.sg/</a:t>
            </a:r>
            <a:endParaRPr lang="en-SG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8" name="Text Placeholder 5"/>
          <p:cNvSpPr txBox="1">
            <a:spLocks noChangeArrowheads="1"/>
          </p:cNvSpPr>
          <p:nvPr/>
        </p:nvSpPr>
        <p:spPr bwMode="auto">
          <a:xfrm>
            <a:off x="3352800" y="333375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义安</a:t>
            </a:r>
            <a:r>
              <a:rPr lang="zh-CN" altLang="en-US" sz="1200" b="1" dirty="0" smtClean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理工学院</a:t>
            </a:r>
            <a:endParaRPr lang="en-US" altLang="zh-CN" sz="1200" b="1" dirty="0" smtClean="0">
              <a:latin typeface="SimSun" panose="02010600030101010101" pitchFamily="2" charset="-122"/>
              <a:ea typeface="SimSun" panose="02010600030101010101" pitchFamily="2" charset="-122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11,000</a:t>
            </a:r>
            <a:r>
              <a:rPr lang="zh-CN" altLang="en-US" sz="1000" dirty="0" smtClean="0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每年</a:t>
            </a:r>
            <a:endParaRPr lang="zh-CN" altLang="en-US" sz="1000" dirty="0">
              <a:latin typeface="SimSun" panose="02010600030101010101" pitchFamily="2" charset="-122"/>
              <a:ea typeface="SimSun" panose="02010600030101010101" pitchFamily="2" charset="-122"/>
              <a:cs typeface="华文行楷"/>
            </a:endParaRPr>
          </a:p>
          <a:p>
            <a:pPr eaLnBrk="1" hangingPunct="1"/>
            <a:r>
              <a:rPr lang="en-SG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https://www1.np.edu.sg</a:t>
            </a:r>
            <a:r>
              <a:rPr lang="en-SG" alt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en-JM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9" name="Text Placeholder 5"/>
          <p:cNvSpPr txBox="1">
            <a:spLocks noChangeArrowheads="1"/>
          </p:cNvSpPr>
          <p:nvPr/>
        </p:nvSpPr>
        <p:spPr bwMode="auto">
          <a:xfrm>
            <a:off x="5943564" y="333375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noProof="1">
                <a:latin typeface="SimSun" panose="02010600030101010101" pitchFamily="2" charset="-122"/>
                <a:ea typeface="SimSun" panose="02010600030101010101" pitchFamily="2" charset="-122"/>
                <a:cs typeface="华文行楷"/>
              </a:rPr>
              <a:t>淡马锡理工学院</a:t>
            </a:r>
          </a:p>
          <a:p>
            <a:pPr eaLnBrk="1" hangingPunct="1"/>
            <a:r>
              <a:rPr lang="en-SG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http://www.tp.edu.sg/</a:t>
            </a:r>
            <a:endParaRPr lang="en-SG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0" name="Text Placeholder 5"/>
          <p:cNvSpPr txBox="1">
            <a:spLocks noChangeArrowheads="1"/>
          </p:cNvSpPr>
          <p:nvPr/>
        </p:nvSpPr>
        <p:spPr bwMode="auto">
          <a:xfrm>
            <a:off x="3352800" y="394335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>
                <a:latin typeface="+mn-ea"/>
                <a:ea typeface="+mn-ea"/>
                <a:cs typeface="华文行楷"/>
              </a:rPr>
              <a:t>共和理工学院</a:t>
            </a:r>
          </a:p>
          <a:p>
            <a:pPr eaLnBrk="1" hangingPunct="1"/>
            <a:r>
              <a:rPr lang="en-SG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http://www.rp.edu.sg/</a:t>
            </a:r>
            <a:endParaRPr lang="en-JM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1" name="Text Placeholder 4"/>
          <p:cNvSpPr txBox="1">
            <a:spLocks noChangeArrowheads="1"/>
          </p:cNvSpPr>
          <p:nvPr/>
        </p:nvSpPr>
        <p:spPr bwMode="auto">
          <a:xfrm>
            <a:off x="457200" y="958850"/>
            <a:ext cx="502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新加坡教育部直属理工学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</a:rPr>
              <a:t>院</a:t>
            </a:r>
            <a:endParaRPr lang="en-SG" altLang="en-US" sz="1200" b="1"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20000"/>
              </a:spcBef>
            </a:pPr>
            <a:endParaRPr lang="en-JM" altLang="en-US" sz="1100" b="1">
              <a:solidFill>
                <a:srgbClr val="595959"/>
              </a:solidFill>
              <a:latin typeface="+mj-ea"/>
              <a:ea typeface="+mj-ea"/>
            </a:endParaRPr>
          </a:p>
        </p:txBody>
      </p:sp>
      <p:pic>
        <p:nvPicPr>
          <p:cNvPr id="49162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3886206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接轨新加坡公立教育的路径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51203" name="Text Placeholder 4"/>
          <p:cNvSpPr>
            <a:spLocks noGrp="1" noChangeArrowheads="1"/>
          </p:cNvSpPr>
          <p:nvPr>
            <p:ph type="body" sz="quarter" idx="23"/>
          </p:nvPr>
        </p:nvSpPr>
        <p:spPr>
          <a:xfrm>
            <a:off x="457200" y="876300"/>
            <a:ext cx="1752662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新加坡教育部直属大学</a:t>
            </a:r>
            <a:endParaRPr lang="en-US" altLang="en-US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51205" name="Text Placeholder 5"/>
          <p:cNvSpPr txBox="1">
            <a:spLocks noChangeArrowheads="1"/>
          </p:cNvSpPr>
          <p:nvPr/>
        </p:nvSpPr>
        <p:spPr bwMode="auto">
          <a:xfrm>
            <a:off x="2342283" y="1214428"/>
            <a:ext cx="166220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 smtClean="0">
                <a:latin typeface="+mn-ea"/>
                <a:ea typeface="+mn-ea"/>
                <a:cs typeface="华文行楷"/>
              </a:rPr>
              <a:t>新加坡国立大学</a:t>
            </a:r>
            <a:endParaRPr lang="en-US" altLang="zh-CN" sz="1200" b="1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24,600-28,800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三年本科</a:t>
            </a:r>
            <a:endParaRPr lang="en-US" altLang="zh-CN" sz="1000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法学 </a:t>
            </a:r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50,600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四年本科</a:t>
            </a:r>
            <a:endParaRPr lang="en-US" altLang="zh-CN" sz="1000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牙医 </a:t>
            </a:r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115,600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四年本科</a:t>
            </a:r>
            <a:endParaRPr lang="en-US" altLang="zh-CN" sz="1000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医学 </a:t>
            </a:r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144,500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五年本科</a:t>
            </a:r>
            <a:endParaRPr lang="en-SG" altLang="zh-CN" sz="1000" dirty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SG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http://www.nus.edu.sg/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6" name="Text Placeholder 5"/>
          <p:cNvSpPr txBox="1">
            <a:spLocks noChangeArrowheads="1"/>
          </p:cNvSpPr>
          <p:nvPr/>
        </p:nvSpPr>
        <p:spPr bwMode="auto">
          <a:xfrm>
            <a:off x="6493477" y="1142990"/>
            <a:ext cx="2590732" cy="22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>
                <a:latin typeface="+mn-ea"/>
                <a:ea typeface="+mn-ea"/>
                <a:cs typeface="华文行楷"/>
              </a:rPr>
              <a:t>南洋</a:t>
            </a:r>
            <a:r>
              <a:rPr lang="zh-CN" altLang="en-US" sz="1200" b="1" dirty="0" smtClean="0">
                <a:latin typeface="+mn-ea"/>
                <a:ea typeface="+mn-ea"/>
                <a:cs typeface="华文行楷"/>
              </a:rPr>
              <a:t>理工大学</a:t>
            </a:r>
            <a:endParaRPr lang="en-US" altLang="zh-CN" sz="1200" b="1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24,600-28,200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三年本科</a:t>
            </a:r>
            <a:endParaRPr lang="en-US" altLang="zh-CN" sz="1000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工程 </a:t>
            </a:r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79,200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四年半本科</a:t>
            </a:r>
            <a:endParaRPr lang="en-US" altLang="zh-CN" sz="1000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医学 </a:t>
            </a:r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173,500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五年本科</a:t>
            </a:r>
            <a:endParaRPr lang="en-SG" altLang="zh-CN" sz="1200" b="1" dirty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SG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https://www.ntu.edu.sg/</a:t>
            </a:r>
            <a:endParaRPr lang="en-SG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7" name="Text Placeholder 5"/>
          <p:cNvSpPr txBox="1">
            <a:spLocks noChangeArrowheads="1"/>
          </p:cNvSpPr>
          <p:nvPr/>
        </p:nvSpPr>
        <p:spPr bwMode="auto">
          <a:xfrm>
            <a:off x="2352922" y="2357436"/>
            <a:ext cx="1771056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 smtClean="0">
                <a:latin typeface="+mn-ea"/>
                <a:ea typeface="+mn-ea"/>
                <a:cs typeface="华文行楷"/>
              </a:rPr>
              <a:t>新加坡管理大学</a:t>
            </a:r>
            <a:endParaRPr lang="en-US" altLang="zh-CN" sz="1200" b="1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34,350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三年本科</a:t>
            </a:r>
            <a:endParaRPr lang="en-US" altLang="zh-CN" sz="1000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法学 </a:t>
            </a:r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50,600 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四年本科</a:t>
            </a:r>
            <a:endParaRPr lang="en-SG" altLang="zh-CN" sz="1000" dirty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JM" altLang="en-US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en-JM" altLang="en-US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://www.smu.edu.sg/</a:t>
            </a:r>
            <a:endParaRPr lang="en-JM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8" name="Text Placeholder 5"/>
          <p:cNvSpPr txBox="1">
            <a:spLocks noChangeArrowheads="1"/>
          </p:cNvSpPr>
          <p:nvPr/>
        </p:nvSpPr>
        <p:spPr bwMode="auto">
          <a:xfrm>
            <a:off x="6500069" y="2630597"/>
            <a:ext cx="1600194" cy="22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 smtClean="0">
                <a:latin typeface="+mn-ea"/>
                <a:ea typeface="+mn-ea"/>
                <a:cs typeface="华文行楷"/>
              </a:rPr>
              <a:t>新加坡科技设计大学</a:t>
            </a:r>
            <a:endParaRPr lang="en-US" altLang="zh-CN" sz="1200" b="1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39,900 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三年本科</a:t>
            </a:r>
            <a:endParaRPr lang="en-SG" altLang="zh-CN" sz="1000" b="1" dirty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SG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https://www.sutd.edu.sg/</a:t>
            </a:r>
            <a:endParaRPr lang="en-SG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9" name="Text Placeholder 5"/>
          <p:cNvSpPr txBox="1">
            <a:spLocks noChangeArrowheads="1"/>
          </p:cNvSpPr>
          <p:nvPr/>
        </p:nvSpPr>
        <p:spPr bwMode="auto">
          <a:xfrm>
            <a:off x="2352922" y="3723928"/>
            <a:ext cx="1686572" cy="22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 smtClean="0">
                <a:latin typeface="+mn-ea"/>
                <a:ea typeface="+mn-ea"/>
                <a:cs typeface="华文行楷"/>
              </a:rPr>
              <a:t>新加坡理工大学</a:t>
            </a:r>
            <a:endParaRPr lang="en-US" altLang="zh-CN" sz="1200" b="1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22,500-30,000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三年本科</a:t>
            </a:r>
            <a:endParaRPr lang="en-US" altLang="zh-CN" sz="1000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制药工程 </a:t>
            </a:r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30,000-43,080</a:t>
            </a:r>
            <a:endParaRPr lang="en-SG" altLang="zh-CN" sz="1000" dirty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SG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https://www.singaporetech.edu.sg/</a:t>
            </a:r>
            <a:endParaRPr lang="en-SG" altLang="zh-CN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endParaRPr lang="en-JM" altLang="en-US" sz="12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10" name="Picture 2" descr="Related image"/>
          <p:cNvPicPr>
            <a:picLocks noGrp="1" noChangeAspect="1" noChangeArrowheads="1"/>
          </p:cNvPicPr>
          <p:nvPr>
            <p:ph type="pic" sz="quarter" idx="5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" r="781"/>
          <a:stretch>
            <a:fillRect/>
          </a:stretch>
        </p:blipFill>
        <p:spPr>
          <a:xfrm>
            <a:off x="4585783" y="1250659"/>
            <a:ext cx="1662209" cy="949833"/>
          </a:xfrm>
        </p:spPr>
      </p:pic>
      <p:pic>
        <p:nvPicPr>
          <p:cNvPr id="51211" name="Picture 4" descr="Image result for nus campus"/>
          <p:cNvPicPr>
            <a:picLocks noGrp="1" noChangeAspect="1" noChangeArrowheads="1"/>
          </p:cNvPicPr>
          <p:nvPr>
            <p:ph type="pic" sz="quarter" idx="57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3" r="14873"/>
          <a:stretch>
            <a:fillRect/>
          </a:stretch>
        </p:blipFill>
        <p:spPr>
          <a:xfrm>
            <a:off x="534872" y="1250659"/>
            <a:ext cx="1662209" cy="949833"/>
          </a:xfrm>
        </p:spPr>
      </p:pic>
      <p:sp>
        <p:nvSpPr>
          <p:cNvPr id="51212" name="Text Placeholder 5"/>
          <p:cNvSpPr txBox="1">
            <a:spLocks noChangeArrowheads="1"/>
          </p:cNvSpPr>
          <p:nvPr/>
        </p:nvSpPr>
        <p:spPr bwMode="auto">
          <a:xfrm>
            <a:off x="6509103" y="3638522"/>
            <a:ext cx="2087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CN" altLang="en-US" sz="1200" b="1" dirty="0" smtClean="0">
                <a:latin typeface="+mn-ea"/>
                <a:ea typeface="+mn-ea"/>
                <a:cs typeface="华文行楷"/>
              </a:rPr>
              <a:t>新加坡新跃社科大学</a:t>
            </a:r>
            <a:endParaRPr lang="en-US" altLang="zh-CN" sz="1200" b="1" dirty="0" smtClean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US" altLang="zh-CN" sz="1000" dirty="0" smtClean="0">
                <a:latin typeface="+mn-ea"/>
                <a:ea typeface="+mn-ea"/>
                <a:cs typeface="华文行楷"/>
              </a:rPr>
              <a:t>30,000-33,440</a:t>
            </a:r>
            <a:r>
              <a:rPr lang="zh-CN" altLang="en-US" sz="1000" dirty="0" smtClean="0">
                <a:latin typeface="+mn-ea"/>
                <a:ea typeface="+mn-ea"/>
                <a:cs typeface="华文行楷"/>
              </a:rPr>
              <a:t>四年本科</a:t>
            </a:r>
            <a:endParaRPr lang="en-SG" altLang="zh-CN" sz="1000" dirty="0">
              <a:latin typeface="+mn-ea"/>
              <a:ea typeface="+mn-ea"/>
              <a:cs typeface="华文行楷"/>
            </a:endParaRPr>
          </a:p>
          <a:p>
            <a:pPr eaLnBrk="1" hangingPunct="1"/>
            <a:r>
              <a:rPr lang="en-SG" altLang="zh-C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http://www.suss.edu.sg/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7483" y="2318712"/>
            <a:ext cx="1662209" cy="1106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7483" y="3562324"/>
            <a:ext cx="1662209" cy="1019488"/>
          </a:xfrm>
          <a:prstGeom prst="rect">
            <a:avLst/>
          </a:prstGeom>
        </p:spPr>
      </p:pic>
      <p:pic>
        <p:nvPicPr>
          <p:cNvPr id="51214" name="Picture 14" descr="Image result for singapore university of technology and desig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783" y="2318770"/>
            <a:ext cx="1686572" cy="11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/>
          <a:srcRect l="29711" r="2659"/>
          <a:stretch/>
        </p:blipFill>
        <p:spPr>
          <a:xfrm>
            <a:off x="4602214" y="3562324"/>
            <a:ext cx="1686572" cy="9487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Placeholder 5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98" b="8998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-36513" y="1352550"/>
            <a:ext cx="9180513" cy="1447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新加坡公立教育预备课程说明</a:t>
            </a:r>
            <a:endParaRPr lang="en-US" altLang="en-US" sz="1600" dirty="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65A5022-34F5-409B-B6D8-E45F5332BF44}"/>
              </a:ext>
            </a:extLst>
          </p:cNvPr>
          <p:cNvCxnSpPr/>
          <p:nvPr/>
        </p:nvCxnSpPr>
        <p:spPr>
          <a:xfrm>
            <a:off x="6175339" y="1597025"/>
            <a:ext cx="0" cy="227806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561783" y="905691"/>
            <a:ext cx="4727394" cy="179899"/>
          </a:xfr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zh-CN" altLang="en-US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政府中小学预备课程说明</a:t>
            </a:r>
            <a:endParaRPr lang="en-JM" altLang="en-US" sz="1200" b="1" kern="1200" dirty="0">
              <a:solidFill>
                <a:srgbClr val="595959"/>
              </a:solidFill>
              <a:latin typeface="Open Sans Light" charset="0"/>
              <a:ea typeface="+mj-ea"/>
              <a:cs typeface="华文行楷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1783" y="280994"/>
            <a:ext cx="7620000" cy="857250"/>
          </a:xfrm>
        </p:spPr>
        <p:txBody>
          <a:bodyPr/>
          <a:lstStyle/>
          <a:p>
            <a:r>
              <a:rPr lang="zh-CN" altLang="en-US" sz="2400" b="1" spc="0" dirty="0">
                <a:solidFill>
                  <a:srgbClr val="ED3645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新加坡公立教育预备课程说明</a:t>
            </a:r>
            <a:endParaRPr lang="en-US" dirty="0">
              <a:latin typeface="SimSun (Body)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3762373" y="1887147"/>
            <a:ext cx="1905000" cy="21558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rPr>
              <a:t>课程设置以新加坡教育部所颁发的教学大纲为准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rPr>
              <a:t>六到十二个月密集式强化培训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rPr>
              <a:t>所有课程均采用英语授课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rPr>
              <a:t>针对性的考前强化练习</a:t>
            </a:r>
            <a:endParaRPr lang="en-SG" altLang="zh-CN" sz="1000" dirty="0">
              <a:solidFill>
                <a:schemeClr val="tx1"/>
              </a:solidFill>
              <a:latin typeface="Roboto Light"/>
              <a:ea typeface="Roboto Light"/>
              <a:cs typeface="Roboto Light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SG" altLang="zh-CN" sz="1000" dirty="0">
              <a:solidFill>
                <a:srgbClr val="0B0B0B">
                  <a:lumMod val="50000"/>
                  <a:lumOff val="50000"/>
                </a:srgbClr>
              </a:solidFill>
              <a:latin typeface="Roboto Light"/>
              <a:ea typeface="Roboto Light"/>
              <a:cs typeface="Roboto Light"/>
            </a:endParaRPr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8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Roboto Light"/>
                <a:cs typeface="Roboto Light"/>
              </a:rPr>
              <a:t>所有报名参加政府中小学预备课程的学生均需参加入学测试 （英文和数学）。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zh-CN" altLang="en-US" sz="1000" dirty="0">
              <a:solidFill>
                <a:srgbClr val="0B0B0B">
                  <a:lumMod val="50000"/>
                  <a:lumOff val="50000"/>
                </a:srgbClr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373" y="1582347"/>
            <a:ext cx="1524000" cy="304800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00" b="1" dirty="0">
                <a:solidFill>
                  <a:srgbClr val="0B0B0B"/>
                </a:solidFill>
                <a:latin typeface="Roboto Slab Regular" pitchFamily="2" charset="0"/>
                <a:cs typeface="Roboto Slab Bold"/>
              </a:rPr>
              <a:t>课程特色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Slab Regular" pitchFamily="2" charset="0"/>
              <a:cs typeface="Roboto Slab Bold"/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6657783" y="1847447"/>
            <a:ext cx="1905000" cy="21558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rPr>
              <a:t>提高英语的驾驭能力和考试技巧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rPr>
              <a:t>熟悉以英文为教学语言的学习环境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rPr>
              <a:t>能尽快适应新加坡政府学校的学习要求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7783" y="1542647"/>
            <a:ext cx="1524000" cy="304800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00" b="1" dirty="0">
                <a:solidFill>
                  <a:srgbClr val="0B0B0B"/>
                </a:solidFill>
                <a:latin typeface="Roboto Slab Regular" pitchFamily="2" charset="0"/>
                <a:cs typeface="Roboto Slab Bold"/>
              </a:rPr>
              <a:t>课程目标</a:t>
            </a:r>
          </a:p>
        </p:txBody>
      </p:sp>
      <p:sp>
        <p:nvSpPr>
          <p:cNvPr id="43" name="Rounded Rectangle 32">
            <a:extLst>
              <a:ext uri="{FF2B5EF4-FFF2-40B4-BE49-F238E27FC236}">
                <a16:creationId xmlns:a16="http://schemas.microsoft.com/office/drawing/2014/main" xmlns="" id="{BEAD809D-C424-48EC-A1BB-99F50AC821DE}"/>
              </a:ext>
            </a:extLst>
          </p:cNvPr>
          <p:cNvSpPr/>
          <p:nvPr/>
        </p:nvSpPr>
        <p:spPr>
          <a:xfrm>
            <a:off x="5943564" y="2351087"/>
            <a:ext cx="461963" cy="44132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/>
              </a:rPr>
              <a:t>VS</a:t>
            </a:r>
          </a:p>
        </p:txBody>
      </p:sp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xmlns="" id="{6A561F35-9DCF-4DDD-9A3B-63EC7B8F7E1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66" r="17766"/>
          <a:stretch>
            <a:fillRect/>
          </a:stretch>
        </p:blipFill>
        <p:spPr>
          <a:xfrm>
            <a:off x="685800" y="1552575"/>
            <a:ext cx="2424113" cy="2590800"/>
          </a:xfrm>
        </p:spPr>
      </p:pic>
    </p:spTree>
    <p:extLst>
      <p:ext uri="{BB962C8B-B14F-4D97-AF65-F5344CB8AC3E}">
        <p14:creationId xmlns:p14="http://schemas.microsoft.com/office/powerpoint/2010/main" xmlns="" val="3824535783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  <a:cs typeface="华文行楷"/>
              </a:rPr>
              <a:t>新加坡公立教育预备课程说明</a:t>
            </a:r>
            <a:endParaRPr lang="en-SG" altLang="en-US" dirty="0">
              <a:latin typeface="+mj-ea"/>
              <a:ea typeface="+mj-ea"/>
            </a:endParaRPr>
          </a:p>
        </p:txBody>
      </p:sp>
      <p:graphicFrame>
        <p:nvGraphicFramePr>
          <p:cNvPr id="54275" name="Content Placeholder 5427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78416749"/>
              </p:ext>
            </p:extLst>
          </p:nvPr>
        </p:nvGraphicFramePr>
        <p:xfrm>
          <a:off x="685800" y="1276350"/>
          <a:ext cx="2416175" cy="26543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科目</a:t>
                      </a:r>
                    </a:p>
                  </a:txBody>
                  <a:tcPr marL="56707" marR="56707" marT="28354" marB="28354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教学方法</a:t>
                      </a:r>
                    </a:p>
                  </a:txBody>
                  <a:tcPr marL="56707" marR="56707" marT="28354" marB="28354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6612">
                <a:tc row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英文</a:t>
                      </a:r>
                    </a:p>
                  </a:txBody>
                  <a:tcPr marL="56707" marR="56707" marT="28354" marB="28354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FD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AutoNum type="arabicParenR"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注重学生听说读写能力的培养和提高</a:t>
                      </a:r>
                    </a:p>
                  </a:txBody>
                  <a:tcPr marL="56707" marR="56707" marT="28354" marB="28354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AutoNum type="arabicParenR" startAt="2"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配合大量的相关练习，从基础开始至学生应该达到的程度 </a:t>
                      </a:r>
                    </a:p>
                  </a:txBody>
                  <a:tcPr marL="56707" marR="56707" marT="28354" marB="28354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8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） 定期测验和考试</a:t>
                      </a:r>
                    </a:p>
                  </a:txBody>
                  <a:tcPr marL="56707" marR="56707" marT="28354" marB="28354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6338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教学方法和内容（英文）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54291" name="Table 54290"/>
          <p:cNvGraphicFramePr/>
          <p:nvPr>
            <p:extLst>
              <p:ext uri="{D42A27DB-BD31-4B8C-83A1-F6EECF244321}">
                <p14:modId xmlns:p14="http://schemas.microsoft.com/office/powerpoint/2010/main" xmlns="" val="3806815143"/>
              </p:ext>
            </p:extLst>
          </p:nvPr>
        </p:nvGraphicFramePr>
        <p:xfrm>
          <a:off x="4191000" y="1138238"/>
          <a:ext cx="3787775" cy="3262313"/>
        </p:xfrm>
        <a:graphic>
          <a:graphicData uri="http://schemas.openxmlformats.org/drawingml/2006/table">
            <a:tbl>
              <a:tblPr/>
              <a:tblGrid>
                <a:gridCol w="849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8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225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教学方法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具体内容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130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听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4E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资料 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演讲稿、故事、电影等 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                              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幅度：每周至少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次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81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说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建立互动式的 学习环境，以小组讨论的形式让学生有开口说的机会和氛围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讨论的主题：社会现象、个人和学术问题等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30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读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4E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资料：相应的教科书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幅度：每周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3-4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次</a:t>
                      </a:r>
                      <a:endParaRPr lang="en-US" altLang="zh-CN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内容：语法、句子结构和修辞方法等                       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930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写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每周练习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篇作文</a:t>
                      </a:r>
                    </a:p>
                  </a:txBody>
                  <a:tcPr marL="56695" marR="56695" marT="28363" marB="28363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352800" y="2665413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  <a:cs typeface="华文行楷"/>
              </a:rPr>
              <a:t>新加坡公立教育预备课程说明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58371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教学方法和内容（数学）</a:t>
            </a:r>
          </a:p>
          <a:p>
            <a:pPr>
              <a:buFont typeface="Arial" panose="020B0604020202020204" pitchFamily="34" charset="0"/>
              <a:buNone/>
            </a:pPr>
            <a:endParaRPr lang="en-SG" altLang="en-US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56324" name="Content Placeholder 563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24332617"/>
              </p:ext>
            </p:extLst>
          </p:nvPr>
        </p:nvGraphicFramePr>
        <p:xfrm>
          <a:off x="984228" y="1276350"/>
          <a:ext cx="3124200" cy="3116263"/>
        </p:xfrm>
        <a:graphic>
          <a:graphicData uri="http://schemas.openxmlformats.org/drawingml/2006/table">
            <a:tbl>
              <a:tblPr/>
              <a:tblGrid>
                <a:gridCol w="860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3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4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科目</a:t>
                      </a:r>
                    </a:p>
                  </a:txBody>
                  <a:tcPr marL="72009" marR="72009" marT="36005" marB="3600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教学方法</a:t>
                      </a:r>
                    </a:p>
                  </a:txBody>
                  <a:tcPr marL="72009" marR="72009" marT="36005" marB="3600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1700">
                <a:tc row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数学</a:t>
                      </a:r>
                    </a:p>
                  </a:txBody>
                  <a:tcPr marL="72009" marR="72009" marT="36005" marB="3600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FD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AutoNum type="arabicParenR"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着重教导学生学习数学专有名词的英文表达</a:t>
                      </a:r>
                    </a:p>
                  </a:txBody>
                  <a:tcPr marL="72009" marR="72009" marT="36005" marB="3600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5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AutoNum type="arabicParenR" startAt="2"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配合大量的相关练习，从基础开始至学生应该达到的程度 </a:t>
                      </a:r>
                    </a:p>
                  </a:txBody>
                  <a:tcPr marL="72009" marR="72009" marT="36005" marB="3600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） 定期测验和考试</a:t>
                      </a:r>
                    </a:p>
                    <a:p>
                      <a:pPr lvl="0" eaLnBrk="1" hangingPunct="1">
                        <a:buNone/>
                      </a:pPr>
                      <a:endParaRPr lang="en-US" altLang="zh-CN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72009" marR="72009" marT="36005" marB="36005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8387" name="TextBox 12"/>
          <p:cNvSpPr txBox="1">
            <a:spLocks noChangeArrowheads="1"/>
          </p:cNvSpPr>
          <p:nvPr/>
        </p:nvSpPr>
        <p:spPr bwMode="auto">
          <a:xfrm>
            <a:off x="5403828" y="1790700"/>
            <a:ext cx="2925763" cy="2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7" tIns="36004" rIns="72007" bIns="36004">
            <a:spAutoFit/>
          </a:bodyPr>
          <a:lstStyle>
            <a:lvl1pPr marL="342900" indent="-3429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100">
                <a:latin typeface="+mn-ea"/>
                <a:ea typeface="+mn-ea"/>
                <a:cs typeface="华文行楷"/>
              </a:rPr>
              <a:t>1</a:t>
            </a:r>
            <a:r>
              <a:rPr lang="zh-CN" altLang="en-US" sz="1100">
                <a:latin typeface="+mn-ea"/>
                <a:ea typeface="+mn-ea"/>
                <a:cs typeface="华文行楷"/>
              </a:rPr>
              <a:t>）学会读懂用英文表达的数学问题</a:t>
            </a:r>
          </a:p>
        </p:txBody>
      </p:sp>
      <p:sp>
        <p:nvSpPr>
          <p:cNvPr id="58388" name="TextBox 22"/>
          <p:cNvSpPr txBox="1">
            <a:spLocks noChangeArrowheads="1"/>
          </p:cNvSpPr>
          <p:nvPr/>
        </p:nvSpPr>
        <p:spPr bwMode="auto">
          <a:xfrm>
            <a:off x="5403828" y="2238375"/>
            <a:ext cx="2925763" cy="2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7" tIns="36004" rIns="72007" bIns="36004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100">
                <a:latin typeface="+mn-ea"/>
                <a:ea typeface="+mn-ea"/>
                <a:cs typeface="华文行楷"/>
              </a:rPr>
              <a:t>2</a:t>
            </a:r>
            <a:r>
              <a:rPr lang="zh-CN" altLang="en-US" sz="1100">
                <a:latin typeface="+mn-ea"/>
                <a:ea typeface="+mn-ea"/>
                <a:cs typeface="华文行楷"/>
              </a:rPr>
              <a:t>）掌握数学学科专有名词的英文表达</a:t>
            </a:r>
          </a:p>
        </p:txBody>
      </p:sp>
      <p:sp>
        <p:nvSpPr>
          <p:cNvPr id="58389" name="TextBox 38"/>
          <p:cNvSpPr txBox="1">
            <a:spLocks noChangeArrowheads="1"/>
          </p:cNvSpPr>
          <p:nvPr/>
        </p:nvSpPr>
        <p:spPr bwMode="auto">
          <a:xfrm>
            <a:off x="5410178" y="3178175"/>
            <a:ext cx="2630488" cy="41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7" tIns="36004" rIns="72007" bIns="36004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100">
                <a:latin typeface="+mn-ea"/>
                <a:ea typeface="+mn-ea"/>
                <a:cs typeface="华文行楷"/>
              </a:rPr>
              <a:t>4</a:t>
            </a:r>
            <a:r>
              <a:rPr lang="zh-CN" altLang="en-US" sz="1100">
                <a:latin typeface="+mn-ea"/>
                <a:ea typeface="+mn-ea"/>
                <a:cs typeface="华文行楷"/>
              </a:rPr>
              <a:t>）幅度：每天</a:t>
            </a:r>
            <a:r>
              <a:rPr lang="en-US" altLang="zh-CN" sz="1100">
                <a:latin typeface="+mn-ea"/>
                <a:ea typeface="+mn-ea"/>
                <a:cs typeface="华文行楷"/>
              </a:rPr>
              <a:t>1-2</a:t>
            </a:r>
            <a:r>
              <a:rPr lang="zh-CN" altLang="en-US" sz="1100">
                <a:latin typeface="+mn-ea"/>
                <a:ea typeface="+mn-ea"/>
                <a:cs typeface="华文行楷"/>
              </a:rPr>
              <a:t>套练习题 </a:t>
            </a:r>
          </a:p>
          <a:p>
            <a:pPr eaLnBrk="1" hangingPunct="1"/>
            <a:r>
              <a:rPr lang="zh-CN" altLang="en-US" sz="1100">
                <a:latin typeface="+mn-ea"/>
                <a:ea typeface="+mn-ea"/>
                <a:cs typeface="华文行楷"/>
              </a:rPr>
              <a:t> </a:t>
            </a:r>
          </a:p>
        </p:txBody>
      </p:sp>
      <p:sp>
        <p:nvSpPr>
          <p:cNvPr id="58390" name="TextBox 22"/>
          <p:cNvSpPr txBox="1">
            <a:spLocks noChangeArrowheads="1"/>
          </p:cNvSpPr>
          <p:nvPr/>
        </p:nvSpPr>
        <p:spPr bwMode="auto">
          <a:xfrm>
            <a:off x="5410178" y="2714625"/>
            <a:ext cx="2981325" cy="2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7" tIns="36004" rIns="72007" bIns="36004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100">
                <a:latin typeface="+mn-ea"/>
                <a:ea typeface="+mn-ea"/>
                <a:cs typeface="华文行楷"/>
              </a:rPr>
              <a:t>3</a:t>
            </a:r>
            <a:r>
              <a:rPr lang="zh-CN" altLang="en-US" sz="1100">
                <a:latin typeface="+mn-ea"/>
                <a:ea typeface="+mn-ea"/>
                <a:cs typeface="华文行楷"/>
              </a:rPr>
              <a:t>）学习用英文解答数学题目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4489428" y="1276350"/>
            <a:ext cx="609600" cy="2971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en-SG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4"/>
          </p:nvPr>
        </p:nvSpPr>
        <p:spPr>
          <a:xfrm>
            <a:off x="584200" y="911015"/>
            <a:ext cx="5029200" cy="323850"/>
          </a:xfr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zh-CN" altLang="en-US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新加坡</a:t>
            </a:r>
            <a:r>
              <a:rPr lang="en-US" altLang="zh-CN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-</a:t>
            </a:r>
            <a:r>
              <a:rPr lang="zh-CN" altLang="en-US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剑桥</a:t>
            </a:r>
            <a:r>
              <a:rPr lang="en-SG" altLang="zh-CN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“O”</a:t>
            </a:r>
            <a:r>
              <a:rPr lang="zh-CN" altLang="en-US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水准考试预备课程（</a:t>
            </a:r>
            <a:r>
              <a:rPr lang="en-US" altLang="zh-CN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24</a:t>
            </a:r>
            <a:r>
              <a:rPr lang="zh-CN" altLang="en-US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个月）说明</a:t>
            </a:r>
            <a:endParaRPr lang="en-JM" altLang="en-US" sz="1200" b="1" kern="1200" dirty="0">
              <a:solidFill>
                <a:srgbClr val="595959"/>
              </a:solidFill>
              <a:latin typeface="Open Sans Light" charset="0"/>
              <a:ea typeface="+mj-ea"/>
              <a:cs typeface="华文行楷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4200" y="276039"/>
            <a:ext cx="7620000" cy="857250"/>
          </a:xfrm>
        </p:spPr>
        <p:txBody>
          <a:bodyPr/>
          <a:lstStyle/>
          <a:p>
            <a:r>
              <a:rPr lang="zh-CN" altLang="en-US" sz="2400" b="1" spc="0" dirty="0">
                <a:solidFill>
                  <a:srgbClr val="ED3645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新加坡公立教育预备课程说明</a:t>
            </a:r>
            <a:endParaRPr lang="en-US" dirty="0">
              <a:latin typeface="SimSun (Body)"/>
            </a:endParaRPr>
          </a:p>
        </p:txBody>
      </p:sp>
      <p:sp>
        <p:nvSpPr>
          <p:cNvPr id="31" name="Freeform 239"/>
          <p:cNvSpPr>
            <a:spLocks noEditPoints="1"/>
          </p:cNvSpPr>
          <p:nvPr/>
        </p:nvSpPr>
        <p:spPr bwMode="auto">
          <a:xfrm>
            <a:off x="1909762" y="2598749"/>
            <a:ext cx="1771291" cy="1771291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2" name="Freeform 240"/>
          <p:cNvSpPr>
            <a:spLocks noEditPoints="1"/>
          </p:cNvSpPr>
          <p:nvPr/>
        </p:nvSpPr>
        <p:spPr bwMode="auto">
          <a:xfrm>
            <a:off x="685800" y="1944592"/>
            <a:ext cx="1540391" cy="154039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3" name="Freeform 241"/>
          <p:cNvSpPr>
            <a:spLocks noEditPoints="1"/>
          </p:cNvSpPr>
          <p:nvPr/>
        </p:nvSpPr>
        <p:spPr bwMode="auto">
          <a:xfrm>
            <a:off x="1981200" y="1394245"/>
            <a:ext cx="1117600" cy="1117600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4" name="Freeform 242"/>
          <p:cNvSpPr>
            <a:spLocks noEditPoints="1"/>
          </p:cNvSpPr>
          <p:nvPr/>
        </p:nvSpPr>
        <p:spPr bwMode="auto">
          <a:xfrm>
            <a:off x="1213337" y="3714750"/>
            <a:ext cx="949960" cy="948905"/>
          </a:xfrm>
          <a:custGeom>
            <a:avLst/>
            <a:gdLst>
              <a:gd name="T0" fmla="*/ 1013 w 1135"/>
              <a:gd name="T1" fmla="*/ 544 h 1134"/>
              <a:gd name="T2" fmla="*/ 1135 w 1135"/>
              <a:gd name="T3" fmla="*/ 472 h 1134"/>
              <a:gd name="T4" fmla="*/ 1107 w 1135"/>
              <a:gd name="T5" fmla="*/ 367 h 1134"/>
              <a:gd name="T6" fmla="*/ 965 w 1135"/>
              <a:gd name="T7" fmla="*/ 366 h 1134"/>
              <a:gd name="T8" fmla="*/ 866 w 1135"/>
              <a:gd name="T9" fmla="*/ 237 h 1134"/>
              <a:gd name="T10" fmla="*/ 901 w 1135"/>
              <a:gd name="T11" fmla="*/ 99 h 1134"/>
              <a:gd name="T12" fmla="*/ 808 w 1135"/>
              <a:gd name="T13" fmla="*/ 45 h 1134"/>
              <a:gd name="T14" fmla="*/ 706 w 1135"/>
              <a:gd name="T15" fmla="*/ 144 h 1134"/>
              <a:gd name="T16" fmla="*/ 544 w 1135"/>
              <a:gd name="T17" fmla="*/ 123 h 1134"/>
              <a:gd name="T18" fmla="*/ 472 w 1135"/>
              <a:gd name="T19" fmla="*/ 0 h 1134"/>
              <a:gd name="T20" fmla="*/ 367 w 1135"/>
              <a:gd name="T21" fmla="*/ 28 h 1134"/>
              <a:gd name="T22" fmla="*/ 365 w 1135"/>
              <a:gd name="T23" fmla="*/ 170 h 1134"/>
              <a:gd name="T24" fmla="*/ 237 w 1135"/>
              <a:gd name="T25" fmla="*/ 269 h 1134"/>
              <a:gd name="T26" fmla="*/ 99 w 1135"/>
              <a:gd name="T27" fmla="*/ 234 h 1134"/>
              <a:gd name="T28" fmla="*/ 45 w 1135"/>
              <a:gd name="T29" fmla="*/ 327 h 1134"/>
              <a:gd name="T30" fmla="*/ 144 w 1135"/>
              <a:gd name="T31" fmla="*/ 429 h 1134"/>
              <a:gd name="T32" fmla="*/ 123 w 1135"/>
              <a:gd name="T33" fmla="*/ 590 h 1134"/>
              <a:gd name="T34" fmla="*/ 0 w 1135"/>
              <a:gd name="T35" fmla="*/ 663 h 1134"/>
              <a:gd name="T36" fmla="*/ 28 w 1135"/>
              <a:gd name="T37" fmla="*/ 767 h 1134"/>
              <a:gd name="T38" fmla="*/ 171 w 1135"/>
              <a:gd name="T39" fmla="*/ 769 h 1134"/>
              <a:gd name="T40" fmla="*/ 269 w 1135"/>
              <a:gd name="T41" fmla="*/ 898 h 1134"/>
              <a:gd name="T42" fmla="*/ 234 w 1135"/>
              <a:gd name="T43" fmla="*/ 1036 h 1134"/>
              <a:gd name="T44" fmla="*/ 328 w 1135"/>
              <a:gd name="T45" fmla="*/ 1090 h 1134"/>
              <a:gd name="T46" fmla="*/ 429 w 1135"/>
              <a:gd name="T47" fmla="*/ 991 h 1134"/>
              <a:gd name="T48" fmla="*/ 591 w 1135"/>
              <a:gd name="T49" fmla="*/ 1012 h 1134"/>
              <a:gd name="T50" fmla="*/ 664 w 1135"/>
              <a:gd name="T51" fmla="*/ 1134 h 1134"/>
              <a:gd name="T52" fmla="*/ 768 w 1135"/>
              <a:gd name="T53" fmla="*/ 1106 h 1134"/>
              <a:gd name="T54" fmla="*/ 770 w 1135"/>
              <a:gd name="T55" fmla="*/ 964 h 1134"/>
              <a:gd name="T56" fmla="*/ 899 w 1135"/>
              <a:gd name="T57" fmla="*/ 865 h 1134"/>
              <a:gd name="T58" fmla="*/ 1036 w 1135"/>
              <a:gd name="T59" fmla="*/ 900 h 1134"/>
              <a:gd name="T60" fmla="*/ 1090 w 1135"/>
              <a:gd name="T61" fmla="*/ 807 h 1134"/>
              <a:gd name="T62" fmla="*/ 992 w 1135"/>
              <a:gd name="T63" fmla="*/ 705 h 1134"/>
              <a:gd name="T64" fmla="*/ 1013 w 1135"/>
              <a:gd name="T65" fmla="*/ 544 h 1134"/>
              <a:gd name="T66" fmla="*/ 593 w 1135"/>
              <a:gd name="T67" fmla="*/ 879 h 1134"/>
              <a:gd name="T68" fmla="*/ 256 w 1135"/>
              <a:gd name="T69" fmla="*/ 593 h 1134"/>
              <a:gd name="T70" fmla="*/ 543 w 1135"/>
              <a:gd name="T71" fmla="*/ 256 h 1134"/>
              <a:gd name="T72" fmla="*/ 879 w 1135"/>
              <a:gd name="T73" fmla="*/ 542 h 1134"/>
              <a:gd name="T74" fmla="*/ 593 w 1135"/>
              <a:gd name="T75" fmla="*/ 87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5" h="1134">
                <a:moveTo>
                  <a:pt x="1013" y="544"/>
                </a:moveTo>
                <a:cubicBezTo>
                  <a:pt x="1135" y="472"/>
                  <a:pt x="1135" y="472"/>
                  <a:pt x="1135" y="472"/>
                </a:cubicBezTo>
                <a:cubicBezTo>
                  <a:pt x="1107" y="367"/>
                  <a:pt x="1107" y="367"/>
                  <a:pt x="1107" y="367"/>
                </a:cubicBezTo>
                <a:cubicBezTo>
                  <a:pt x="965" y="366"/>
                  <a:pt x="965" y="366"/>
                  <a:pt x="965" y="366"/>
                </a:cubicBezTo>
                <a:cubicBezTo>
                  <a:pt x="940" y="317"/>
                  <a:pt x="906" y="273"/>
                  <a:pt x="866" y="237"/>
                </a:cubicBezTo>
                <a:cubicBezTo>
                  <a:pt x="901" y="99"/>
                  <a:pt x="901" y="99"/>
                  <a:pt x="901" y="99"/>
                </a:cubicBezTo>
                <a:cubicBezTo>
                  <a:pt x="808" y="45"/>
                  <a:pt x="808" y="45"/>
                  <a:pt x="808" y="45"/>
                </a:cubicBezTo>
                <a:cubicBezTo>
                  <a:pt x="706" y="144"/>
                  <a:pt x="706" y="144"/>
                  <a:pt x="706" y="144"/>
                </a:cubicBezTo>
                <a:cubicBezTo>
                  <a:pt x="655" y="127"/>
                  <a:pt x="601" y="120"/>
                  <a:pt x="544" y="123"/>
                </a:cubicBezTo>
                <a:cubicBezTo>
                  <a:pt x="472" y="0"/>
                  <a:pt x="472" y="0"/>
                  <a:pt x="472" y="0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65" y="170"/>
                  <a:pt x="365" y="170"/>
                  <a:pt x="365" y="170"/>
                </a:cubicBezTo>
                <a:cubicBezTo>
                  <a:pt x="317" y="195"/>
                  <a:pt x="273" y="229"/>
                  <a:pt x="237" y="269"/>
                </a:cubicBezTo>
                <a:cubicBezTo>
                  <a:pt x="99" y="234"/>
                  <a:pt x="99" y="234"/>
                  <a:pt x="99" y="234"/>
                </a:cubicBezTo>
                <a:cubicBezTo>
                  <a:pt x="45" y="327"/>
                  <a:pt x="45" y="327"/>
                  <a:pt x="45" y="327"/>
                </a:cubicBezTo>
                <a:cubicBezTo>
                  <a:pt x="144" y="429"/>
                  <a:pt x="144" y="429"/>
                  <a:pt x="144" y="429"/>
                </a:cubicBezTo>
                <a:cubicBezTo>
                  <a:pt x="128" y="480"/>
                  <a:pt x="120" y="534"/>
                  <a:pt x="123" y="590"/>
                </a:cubicBezTo>
                <a:cubicBezTo>
                  <a:pt x="0" y="663"/>
                  <a:pt x="0" y="663"/>
                  <a:pt x="0" y="663"/>
                </a:cubicBezTo>
                <a:cubicBezTo>
                  <a:pt x="28" y="767"/>
                  <a:pt x="28" y="767"/>
                  <a:pt x="28" y="767"/>
                </a:cubicBezTo>
                <a:cubicBezTo>
                  <a:pt x="171" y="769"/>
                  <a:pt x="171" y="769"/>
                  <a:pt x="171" y="769"/>
                </a:cubicBezTo>
                <a:cubicBezTo>
                  <a:pt x="195" y="818"/>
                  <a:pt x="229" y="862"/>
                  <a:pt x="269" y="898"/>
                </a:cubicBezTo>
                <a:cubicBezTo>
                  <a:pt x="234" y="1036"/>
                  <a:pt x="234" y="1036"/>
                  <a:pt x="234" y="1036"/>
                </a:cubicBezTo>
                <a:cubicBezTo>
                  <a:pt x="328" y="1090"/>
                  <a:pt x="328" y="1090"/>
                  <a:pt x="328" y="1090"/>
                </a:cubicBezTo>
                <a:cubicBezTo>
                  <a:pt x="429" y="991"/>
                  <a:pt x="429" y="991"/>
                  <a:pt x="429" y="991"/>
                </a:cubicBezTo>
                <a:cubicBezTo>
                  <a:pt x="480" y="1008"/>
                  <a:pt x="535" y="1015"/>
                  <a:pt x="591" y="1012"/>
                </a:cubicBezTo>
                <a:cubicBezTo>
                  <a:pt x="664" y="1134"/>
                  <a:pt x="664" y="1134"/>
                  <a:pt x="664" y="1134"/>
                </a:cubicBezTo>
                <a:cubicBezTo>
                  <a:pt x="768" y="1106"/>
                  <a:pt x="768" y="1106"/>
                  <a:pt x="768" y="1106"/>
                </a:cubicBezTo>
                <a:cubicBezTo>
                  <a:pt x="770" y="964"/>
                  <a:pt x="770" y="964"/>
                  <a:pt x="770" y="964"/>
                </a:cubicBezTo>
                <a:cubicBezTo>
                  <a:pt x="819" y="939"/>
                  <a:pt x="863" y="906"/>
                  <a:pt x="899" y="865"/>
                </a:cubicBezTo>
                <a:cubicBezTo>
                  <a:pt x="1036" y="900"/>
                  <a:pt x="1036" y="900"/>
                  <a:pt x="1036" y="900"/>
                </a:cubicBezTo>
                <a:cubicBezTo>
                  <a:pt x="1090" y="807"/>
                  <a:pt x="1090" y="807"/>
                  <a:pt x="1090" y="807"/>
                </a:cubicBezTo>
                <a:cubicBezTo>
                  <a:pt x="992" y="705"/>
                  <a:pt x="992" y="705"/>
                  <a:pt x="992" y="705"/>
                </a:cubicBezTo>
                <a:cubicBezTo>
                  <a:pt x="1008" y="654"/>
                  <a:pt x="1015" y="600"/>
                  <a:pt x="1013" y="544"/>
                </a:cubicBezTo>
                <a:close/>
                <a:moveTo>
                  <a:pt x="593" y="879"/>
                </a:moveTo>
                <a:cubicBezTo>
                  <a:pt x="421" y="893"/>
                  <a:pt x="270" y="764"/>
                  <a:pt x="256" y="593"/>
                </a:cubicBezTo>
                <a:cubicBezTo>
                  <a:pt x="243" y="421"/>
                  <a:pt x="371" y="270"/>
                  <a:pt x="543" y="256"/>
                </a:cubicBezTo>
                <a:cubicBezTo>
                  <a:pt x="714" y="242"/>
                  <a:pt x="865" y="370"/>
                  <a:pt x="879" y="542"/>
                </a:cubicBezTo>
                <a:cubicBezTo>
                  <a:pt x="893" y="714"/>
                  <a:pt x="765" y="865"/>
                  <a:pt x="593" y="8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5" name="Freeform 246"/>
          <p:cNvSpPr>
            <a:spLocks noEditPoints="1"/>
          </p:cNvSpPr>
          <p:nvPr/>
        </p:nvSpPr>
        <p:spPr bwMode="auto">
          <a:xfrm>
            <a:off x="3515126" y="2473936"/>
            <a:ext cx="617843" cy="617843"/>
          </a:xfrm>
          <a:custGeom>
            <a:avLst/>
            <a:gdLst>
              <a:gd name="T0" fmla="*/ 730 w 738"/>
              <a:gd name="T1" fmla="*/ 445 h 738"/>
              <a:gd name="T2" fmla="*/ 738 w 738"/>
              <a:gd name="T3" fmla="*/ 357 h 738"/>
              <a:gd name="T4" fmla="*/ 647 w 738"/>
              <a:gd name="T5" fmla="*/ 319 h 738"/>
              <a:gd name="T6" fmla="*/ 625 w 738"/>
              <a:gd name="T7" fmla="*/ 250 h 738"/>
              <a:gd name="T8" fmla="*/ 678 w 738"/>
              <a:gd name="T9" fmla="*/ 168 h 738"/>
              <a:gd name="T10" fmla="*/ 622 w 738"/>
              <a:gd name="T11" fmla="*/ 100 h 738"/>
              <a:gd name="T12" fmla="*/ 530 w 738"/>
              <a:gd name="T13" fmla="*/ 137 h 738"/>
              <a:gd name="T14" fmla="*/ 469 w 738"/>
              <a:gd name="T15" fmla="*/ 105 h 738"/>
              <a:gd name="T16" fmla="*/ 448 w 738"/>
              <a:gd name="T17" fmla="*/ 9 h 738"/>
              <a:gd name="T18" fmla="*/ 360 w 738"/>
              <a:gd name="T19" fmla="*/ 0 h 738"/>
              <a:gd name="T20" fmla="*/ 322 w 738"/>
              <a:gd name="T21" fmla="*/ 91 h 738"/>
              <a:gd name="T22" fmla="*/ 253 w 738"/>
              <a:gd name="T23" fmla="*/ 112 h 738"/>
              <a:gd name="T24" fmla="*/ 170 w 738"/>
              <a:gd name="T25" fmla="*/ 59 h 738"/>
              <a:gd name="T26" fmla="*/ 102 w 738"/>
              <a:gd name="T27" fmla="*/ 115 h 738"/>
              <a:gd name="T28" fmla="*/ 139 w 738"/>
              <a:gd name="T29" fmla="*/ 206 h 738"/>
              <a:gd name="T30" fmla="*/ 105 w 738"/>
              <a:gd name="T31" fmla="*/ 271 h 738"/>
              <a:gd name="T32" fmla="*/ 8 w 738"/>
              <a:gd name="T33" fmla="*/ 292 h 738"/>
              <a:gd name="T34" fmla="*/ 0 w 738"/>
              <a:gd name="T35" fmla="*/ 379 h 738"/>
              <a:gd name="T36" fmla="*/ 92 w 738"/>
              <a:gd name="T37" fmla="*/ 418 h 738"/>
              <a:gd name="T38" fmla="*/ 113 w 738"/>
              <a:gd name="T39" fmla="*/ 486 h 738"/>
              <a:gd name="T40" fmla="*/ 59 w 738"/>
              <a:gd name="T41" fmla="*/ 570 h 738"/>
              <a:gd name="T42" fmla="*/ 116 w 738"/>
              <a:gd name="T43" fmla="*/ 637 h 738"/>
              <a:gd name="T44" fmla="*/ 208 w 738"/>
              <a:gd name="T45" fmla="*/ 599 h 738"/>
              <a:gd name="T46" fmla="*/ 270 w 738"/>
              <a:gd name="T47" fmla="*/ 632 h 738"/>
              <a:gd name="T48" fmla="*/ 291 w 738"/>
              <a:gd name="T49" fmla="*/ 730 h 738"/>
              <a:gd name="T50" fmla="*/ 379 w 738"/>
              <a:gd name="T51" fmla="*/ 738 h 738"/>
              <a:gd name="T52" fmla="*/ 417 w 738"/>
              <a:gd name="T53" fmla="*/ 646 h 738"/>
              <a:gd name="T54" fmla="*/ 485 w 738"/>
              <a:gd name="T55" fmla="*/ 625 h 738"/>
              <a:gd name="T56" fmla="*/ 569 w 738"/>
              <a:gd name="T57" fmla="*/ 680 h 738"/>
              <a:gd name="T58" fmla="*/ 637 w 738"/>
              <a:gd name="T59" fmla="*/ 623 h 738"/>
              <a:gd name="T60" fmla="*/ 599 w 738"/>
              <a:gd name="T61" fmla="*/ 532 h 738"/>
              <a:gd name="T62" fmla="*/ 634 w 738"/>
              <a:gd name="T63" fmla="*/ 466 h 738"/>
              <a:gd name="T64" fmla="*/ 730 w 738"/>
              <a:gd name="T65" fmla="*/ 445 h 738"/>
              <a:gd name="T66" fmla="*/ 504 w 738"/>
              <a:gd name="T67" fmla="*/ 402 h 738"/>
              <a:gd name="T68" fmla="*/ 370 w 738"/>
              <a:gd name="T69" fmla="*/ 507 h 738"/>
              <a:gd name="T70" fmla="*/ 336 w 738"/>
              <a:gd name="T71" fmla="*/ 503 h 738"/>
              <a:gd name="T72" fmla="*/ 235 w 738"/>
              <a:gd name="T73" fmla="*/ 335 h 738"/>
              <a:gd name="T74" fmla="*/ 369 w 738"/>
              <a:gd name="T75" fmla="*/ 230 h 738"/>
              <a:gd name="T76" fmla="*/ 403 w 738"/>
              <a:gd name="T77" fmla="*/ 234 h 738"/>
              <a:gd name="T78" fmla="*/ 488 w 738"/>
              <a:gd name="T79" fmla="*/ 297 h 738"/>
              <a:gd name="T80" fmla="*/ 504 w 738"/>
              <a:gd name="T81" fmla="*/ 40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38" h="738">
                <a:moveTo>
                  <a:pt x="730" y="445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7" y="319"/>
                  <a:pt x="647" y="319"/>
                  <a:pt x="647" y="319"/>
                </a:cubicBezTo>
                <a:cubicBezTo>
                  <a:pt x="643" y="295"/>
                  <a:pt x="635" y="272"/>
                  <a:pt x="625" y="250"/>
                </a:cubicBezTo>
                <a:cubicBezTo>
                  <a:pt x="678" y="168"/>
                  <a:pt x="678" y="168"/>
                  <a:pt x="678" y="168"/>
                </a:cubicBezTo>
                <a:cubicBezTo>
                  <a:pt x="622" y="100"/>
                  <a:pt x="622" y="100"/>
                  <a:pt x="622" y="100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2" y="124"/>
                  <a:pt x="491" y="113"/>
                  <a:pt x="469" y="105"/>
                </a:cubicBezTo>
                <a:cubicBezTo>
                  <a:pt x="448" y="9"/>
                  <a:pt x="448" y="9"/>
                  <a:pt x="448" y="9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298" y="95"/>
                  <a:pt x="275" y="102"/>
                  <a:pt x="253" y="112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39" y="206"/>
                  <a:pt x="139" y="206"/>
                  <a:pt x="139" y="206"/>
                </a:cubicBezTo>
                <a:cubicBezTo>
                  <a:pt x="125" y="226"/>
                  <a:pt x="114" y="247"/>
                  <a:pt x="105" y="271"/>
                </a:cubicBezTo>
                <a:cubicBezTo>
                  <a:pt x="8" y="292"/>
                  <a:pt x="8" y="292"/>
                  <a:pt x="8" y="292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8"/>
                  <a:pt x="92" y="418"/>
                  <a:pt x="92" y="418"/>
                </a:cubicBezTo>
                <a:cubicBezTo>
                  <a:pt x="97" y="441"/>
                  <a:pt x="104" y="464"/>
                  <a:pt x="113" y="486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116" y="637"/>
                  <a:pt x="116" y="637"/>
                  <a:pt x="116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7" y="612"/>
                  <a:pt x="248" y="623"/>
                  <a:pt x="270" y="632"/>
                </a:cubicBezTo>
                <a:cubicBezTo>
                  <a:pt x="291" y="730"/>
                  <a:pt x="291" y="730"/>
                  <a:pt x="291" y="730"/>
                </a:cubicBezTo>
                <a:cubicBezTo>
                  <a:pt x="379" y="738"/>
                  <a:pt x="379" y="738"/>
                  <a:pt x="379" y="738"/>
                </a:cubicBezTo>
                <a:cubicBezTo>
                  <a:pt x="417" y="646"/>
                  <a:pt x="417" y="646"/>
                  <a:pt x="417" y="646"/>
                </a:cubicBezTo>
                <a:cubicBezTo>
                  <a:pt x="441" y="642"/>
                  <a:pt x="463" y="635"/>
                  <a:pt x="485" y="625"/>
                </a:cubicBezTo>
                <a:cubicBezTo>
                  <a:pt x="569" y="680"/>
                  <a:pt x="569" y="680"/>
                  <a:pt x="569" y="680"/>
                </a:cubicBezTo>
                <a:cubicBezTo>
                  <a:pt x="637" y="623"/>
                  <a:pt x="637" y="623"/>
                  <a:pt x="637" y="623"/>
                </a:cubicBezTo>
                <a:cubicBezTo>
                  <a:pt x="599" y="532"/>
                  <a:pt x="599" y="532"/>
                  <a:pt x="599" y="532"/>
                </a:cubicBezTo>
                <a:cubicBezTo>
                  <a:pt x="613" y="512"/>
                  <a:pt x="625" y="490"/>
                  <a:pt x="634" y="466"/>
                </a:cubicBezTo>
                <a:lnTo>
                  <a:pt x="730" y="445"/>
                </a:lnTo>
                <a:close/>
                <a:moveTo>
                  <a:pt x="504" y="402"/>
                </a:moveTo>
                <a:cubicBezTo>
                  <a:pt x="489" y="464"/>
                  <a:pt x="433" y="507"/>
                  <a:pt x="370" y="507"/>
                </a:cubicBezTo>
                <a:cubicBezTo>
                  <a:pt x="358" y="507"/>
                  <a:pt x="347" y="506"/>
                  <a:pt x="336" y="503"/>
                </a:cubicBezTo>
                <a:cubicBezTo>
                  <a:pt x="262" y="484"/>
                  <a:pt x="217" y="409"/>
                  <a:pt x="235" y="335"/>
                </a:cubicBezTo>
                <a:cubicBezTo>
                  <a:pt x="251" y="273"/>
                  <a:pt x="306" y="230"/>
                  <a:pt x="369" y="230"/>
                </a:cubicBezTo>
                <a:cubicBezTo>
                  <a:pt x="381" y="230"/>
                  <a:pt x="392" y="231"/>
                  <a:pt x="403" y="234"/>
                </a:cubicBezTo>
                <a:cubicBezTo>
                  <a:pt x="439" y="243"/>
                  <a:pt x="469" y="265"/>
                  <a:pt x="488" y="297"/>
                </a:cubicBezTo>
                <a:cubicBezTo>
                  <a:pt x="508" y="329"/>
                  <a:pt x="513" y="366"/>
                  <a:pt x="504" y="4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6" name="Freeform 246"/>
          <p:cNvSpPr>
            <a:spLocks noEditPoints="1"/>
          </p:cNvSpPr>
          <p:nvPr/>
        </p:nvSpPr>
        <p:spPr bwMode="auto">
          <a:xfrm>
            <a:off x="685800" y="3486150"/>
            <a:ext cx="465443" cy="465443"/>
          </a:xfrm>
          <a:custGeom>
            <a:avLst/>
            <a:gdLst>
              <a:gd name="T0" fmla="*/ 730 w 738"/>
              <a:gd name="T1" fmla="*/ 445 h 738"/>
              <a:gd name="T2" fmla="*/ 738 w 738"/>
              <a:gd name="T3" fmla="*/ 357 h 738"/>
              <a:gd name="T4" fmla="*/ 647 w 738"/>
              <a:gd name="T5" fmla="*/ 319 h 738"/>
              <a:gd name="T6" fmla="*/ 625 w 738"/>
              <a:gd name="T7" fmla="*/ 250 h 738"/>
              <a:gd name="T8" fmla="*/ 678 w 738"/>
              <a:gd name="T9" fmla="*/ 168 h 738"/>
              <a:gd name="T10" fmla="*/ 622 w 738"/>
              <a:gd name="T11" fmla="*/ 100 h 738"/>
              <a:gd name="T12" fmla="*/ 530 w 738"/>
              <a:gd name="T13" fmla="*/ 137 h 738"/>
              <a:gd name="T14" fmla="*/ 469 w 738"/>
              <a:gd name="T15" fmla="*/ 105 h 738"/>
              <a:gd name="T16" fmla="*/ 448 w 738"/>
              <a:gd name="T17" fmla="*/ 9 h 738"/>
              <a:gd name="T18" fmla="*/ 360 w 738"/>
              <a:gd name="T19" fmla="*/ 0 h 738"/>
              <a:gd name="T20" fmla="*/ 322 w 738"/>
              <a:gd name="T21" fmla="*/ 91 h 738"/>
              <a:gd name="T22" fmla="*/ 253 w 738"/>
              <a:gd name="T23" fmla="*/ 112 h 738"/>
              <a:gd name="T24" fmla="*/ 170 w 738"/>
              <a:gd name="T25" fmla="*/ 59 h 738"/>
              <a:gd name="T26" fmla="*/ 102 w 738"/>
              <a:gd name="T27" fmla="*/ 115 h 738"/>
              <a:gd name="T28" fmla="*/ 139 w 738"/>
              <a:gd name="T29" fmla="*/ 206 h 738"/>
              <a:gd name="T30" fmla="*/ 105 w 738"/>
              <a:gd name="T31" fmla="*/ 271 h 738"/>
              <a:gd name="T32" fmla="*/ 8 w 738"/>
              <a:gd name="T33" fmla="*/ 292 h 738"/>
              <a:gd name="T34" fmla="*/ 0 w 738"/>
              <a:gd name="T35" fmla="*/ 379 h 738"/>
              <a:gd name="T36" fmla="*/ 92 w 738"/>
              <a:gd name="T37" fmla="*/ 418 h 738"/>
              <a:gd name="T38" fmla="*/ 113 w 738"/>
              <a:gd name="T39" fmla="*/ 486 h 738"/>
              <a:gd name="T40" fmla="*/ 59 w 738"/>
              <a:gd name="T41" fmla="*/ 570 h 738"/>
              <a:gd name="T42" fmla="*/ 116 w 738"/>
              <a:gd name="T43" fmla="*/ 637 h 738"/>
              <a:gd name="T44" fmla="*/ 208 w 738"/>
              <a:gd name="T45" fmla="*/ 599 h 738"/>
              <a:gd name="T46" fmla="*/ 270 w 738"/>
              <a:gd name="T47" fmla="*/ 632 h 738"/>
              <a:gd name="T48" fmla="*/ 291 w 738"/>
              <a:gd name="T49" fmla="*/ 730 h 738"/>
              <a:gd name="T50" fmla="*/ 379 w 738"/>
              <a:gd name="T51" fmla="*/ 738 h 738"/>
              <a:gd name="T52" fmla="*/ 417 w 738"/>
              <a:gd name="T53" fmla="*/ 646 h 738"/>
              <a:gd name="T54" fmla="*/ 485 w 738"/>
              <a:gd name="T55" fmla="*/ 625 h 738"/>
              <a:gd name="T56" fmla="*/ 569 w 738"/>
              <a:gd name="T57" fmla="*/ 680 h 738"/>
              <a:gd name="T58" fmla="*/ 637 w 738"/>
              <a:gd name="T59" fmla="*/ 623 h 738"/>
              <a:gd name="T60" fmla="*/ 599 w 738"/>
              <a:gd name="T61" fmla="*/ 532 h 738"/>
              <a:gd name="T62" fmla="*/ 634 w 738"/>
              <a:gd name="T63" fmla="*/ 466 h 738"/>
              <a:gd name="T64" fmla="*/ 730 w 738"/>
              <a:gd name="T65" fmla="*/ 445 h 738"/>
              <a:gd name="T66" fmla="*/ 504 w 738"/>
              <a:gd name="T67" fmla="*/ 402 h 738"/>
              <a:gd name="T68" fmla="*/ 370 w 738"/>
              <a:gd name="T69" fmla="*/ 507 h 738"/>
              <a:gd name="T70" fmla="*/ 336 w 738"/>
              <a:gd name="T71" fmla="*/ 503 h 738"/>
              <a:gd name="T72" fmla="*/ 235 w 738"/>
              <a:gd name="T73" fmla="*/ 335 h 738"/>
              <a:gd name="T74" fmla="*/ 369 w 738"/>
              <a:gd name="T75" fmla="*/ 230 h 738"/>
              <a:gd name="T76" fmla="*/ 403 w 738"/>
              <a:gd name="T77" fmla="*/ 234 h 738"/>
              <a:gd name="T78" fmla="*/ 488 w 738"/>
              <a:gd name="T79" fmla="*/ 297 h 738"/>
              <a:gd name="T80" fmla="*/ 504 w 738"/>
              <a:gd name="T81" fmla="*/ 40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38" h="738">
                <a:moveTo>
                  <a:pt x="730" y="445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7" y="319"/>
                  <a:pt x="647" y="319"/>
                  <a:pt x="647" y="319"/>
                </a:cubicBezTo>
                <a:cubicBezTo>
                  <a:pt x="643" y="295"/>
                  <a:pt x="635" y="272"/>
                  <a:pt x="625" y="250"/>
                </a:cubicBezTo>
                <a:cubicBezTo>
                  <a:pt x="678" y="168"/>
                  <a:pt x="678" y="168"/>
                  <a:pt x="678" y="168"/>
                </a:cubicBezTo>
                <a:cubicBezTo>
                  <a:pt x="622" y="100"/>
                  <a:pt x="622" y="100"/>
                  <a:pt x="622" y="100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2" y="124"/>
                  <a:pt x="491" y="113"/>
                  <a:pt x="469" y="105"/>
                </a:cubicBezTo>
                <a:cubicBezTo>
                  <a:pt x="448" y="9"/>
                  <a:pt x="448" y="9"/>
                  <a:pt x="448" y="9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298" y="95"/>
                  <a:pt x="275" y="102"/>
                  <a:pt x="253" y="112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39" y="206"/>
                  <a:pt x="139" y="206"/>
                  <a:pt x="139" y="206"/>
                </a:cubicBezTo>
                <a:cubicBezTo>
                  <a:pt x="125" y="226"/>
                  <a:pt x="114" y="247"/>
                  <a:pt x="105" y="271"/>
                </a:cubicBezTo>
                <a:cubicBezTo>
                  <a:pt x="8" y="292"/>
                  <a:pt x="8" y="292"/>
                  <a:pt x="8" y="292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8"/>
                  <a:pt x="92" y="418"/>
                  <a:pt x="92" y="418"/>
                </a:cubicBezTo>
                <a:cubicBezTo>
                  <a:pt x="97" y="441"/>
                  <a:pt x="104" y="464"/>
                  <a:pt x="113" y="486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116" y="637"/>
                  <a:pt x="116" y="637"/>
                  <a:pt x="116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7" y="612"/>
                  <a:pt x="248" y="623"/>
                  <a:pt x="270" y="632"/>
                </a:cubicBezTo>
                <a:cubicBezTo>
                  <a:pt x="291" y="730"/>
                  <a:pt x="291" y="730"/>
                  <a:pt x="291" y="730"/>
                </a:cubicBezTo>
                <a:cubicBezTo>
                  <a:pt x="379" y="738"/>
                  <a:pt x="379" y="738"/>
                  <a:pt x="379" y="738"/>
                </a:cubicBezTo>
                <a:cubicBezTo>
                  <a:pt x="417" y="646"/>
                  <a:pt x="417" y="646"/>
                  <a:pt x="417" y="646"/>
                </a:cubicBezTo>
                <a:cubicBezTo>
                  <a:pt x="441" y="642"/>
                  <a:pt x="463" y="635"/>
                  <a:pt x="485" y="625"/>
                </a:cubicBezTo>
                <a:cubicBezTo>
                  <a:pt x="569" y="680"/>
                  <a:pt x="569" y="680"/>
                  <a:pt x="569" y="680"/>
                </a:cubicBezTo>
                <a:cubicBezTo>
                  <a:pt x="637" y="623"/>
                  <a:pt x="637" y="623"/>
                  <a:pt x="637" y="623"/>
                </a:cubicBezTo>
                <a:cubicBezTo>
                  <a:pt x="599" y="532"/>
                  <a:pt x="599" y="532"/>
                  <a:pt x="599" y="532"/>
                </a:cubicBezTo>
                <a:cubicBezTo>
                  <a:pt x="613" y="512"/>
                  <a:pt x="625" y="490"/>
                  <a:pt x="634" y="466"/>
                </a:cubicBezTo>
                <a:lnTo>
                  <a:pt x="730" y="445"/>
                </a:lnTo>
                <a:close/>
                <a:moveTo>
                  <a:pt x="504" y="402"/>
                </a:moveTo>
                <a:cubicBezTo>
                  <a:pt x="489" y="464"/>
                  <a:pt x="433" y="507"/>
                  <a:pt x="370" y="507"/>
                </a:cubicBezTo>
                <a:cubicBezTo>
                  <a:pt x="358" y="507"/>
                  <a:pt x="347" y="506"/>
                  <a:pt x="336" y="503"/>
                </a:cubicBezTo>
                <a:cubicBezTo>
                  <a:pt x="262" y="484"/>
                  <a:pt x="217" y="409"/>
                  <a:pt x="235" y="335"/>
                </a:cubicBezTo>
                <a:cubicBezTo>
                  <a:pt x="251" y="273"/>
                  <a:pt x="306" y="230"/>
                  <a:pt x="369" y="230"/>
                </a:cubicBezTo>
                <a:cubicBezTo>
                  <a:pt x="381" y="230"/>
                  <a:pt x="392" y="231"/>
                  <a:pt x="403" y="234"/>
                </a:cubicBezTo>
                <a:cubicBezTo>
                  <a:pt x="439" y="243"/>
                  <a:pt x="469" y="265"/>
                  <a:pt x="488" y="297"/>
                </a:cubicBezTo>
                <a:cubicBezTo>
                  <a:pt x="508" y="329"/>
                  <a:pt x="513" y="366"/>
                  <a:pt x="504" y="402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7" name="Freeform 246"/>
          <p:cNvSpPr>
            <a:spLocks noEditPoints="1"/>
          </p:cNvSpPr>
          <p:nvPr/>
        </p:nvSpPr>
        <p:spPr bwMode="auto">
          <a:xfrm>
            <a:off x="3124200" y="2190750"/>
            <a:ext cx="381000" cy="381000"/>
          </a:xfrm>
          <a:custGeom>
            <a:avLst/>
            <a:gdLst>
              <a:gd name="T0" fmla="*/ 730 w 738"/>
              <a:gd name="T1" fmla="*/ 445 h 738"/>
              <a:gd name="T2" fmla="*/ 738 w 738"/>
              <a:gd name="T3" fmla="*/ 357 h 738"/>
              <a:gd name="T4" fmla="*/ 647 w 738"/>
              <a:gd name="T5" fmla="*/ 319 h 738"/>
              <a:gd name="T6" fmla="*/ 625 w 738"/>
              <a:gd name="T7" fmla="*/ 250 h 738"/>
              <a:gd name="T8" fmla="*/ 678 w 738"/>
              <a:gd name="T9" fmla="*/ 168 h 738"/>
              <a:gd name="T10" fmla="*/ 622 w 738"/>
              <a:gd name="T11" fmla="*/ 100 h 738"/>
              <a:gd name="T12" fmla="*/ 530 w 738"/>
              <a:gd name="T13" fmla="*/ 137 h 738"/>
              <a:gd name="T14" fmla="*/ 469 w 738"/>
              <a:gd name="T15" fmla="*/ 105 h 738"/>
              <a:gd name="T16" fmla="*/ 448 w 738"/>
              <a:gd name="T17" fmla="*/ 9 h 738"/>
              <a:gd name="T18" fmla="*/ 360 w 738"/>
              <a:gd name="T19" fmla="*/ 0 h 738"/>
              <a:gd name="T20" fmla="*/ 322 w 738"/>
              <a:gd name="T21" fmla="*/ 91 h 738"/>
              <a:gd name="T22" fmla="*/ 253 w 738"/>
              <a:gd name="T23" fmla="*/ 112 h 738"/>
              <a:gd name="T24" fmla="*/ 170 w 738"/>
              <a:gd name="T25" fmla="*/ 59 h 738"/>
              <a:gd name="T26" fmla="*/ 102 w 738"/>
              <a:gd name="T27" fmla="*/ 115 h 738"/>
              <a:gd name="T28" fmla="*/ 139 w 738"/>
              <a:gd name="T29" fmla="*/ 206 h 738"/>
              <a:gd name="T30" fmla="*/ 105 w 738"/>
              <a:gd name="T31" fmla="*/ 271 h 738"/>
              <a:gd name="T32" fmla="*/ 8 w 738"/>
              <a:gd name="T33" fmla="*/ 292 h 738"/>
              <a:gd name="T34" fmla="*/ 0 w 738"/>
              <a:gd name="T35" fmla="*/ 379 h 738"/>
              <a:gd name="T36" fmla="*/ 92 w 738"/>
              <a:gd name="T37" fmla="*/ 418 h 738"/>
              <a:gd name="T38" fmla="*/ 113 w 738"/>
              <a:gd name="T39" fmla="*/ 486 h 738"/>
              <a:gd name="T40" fmla="*/ 59 w 738"/>
              <a:gd name="T41" fmla="*/ 570 h 738"/>
              <a:gd name="T42" fmla="*/ 116 w 738"/>
              <a:gd name="T43" fmla="*/ 637 h 738"/>
              <a:gd name="T44" fmla="*/ 208 w 738"/>
              <a:gd name="T45" fmla="*/ 599 h 738"/>
              <a:gd name="T46" fmla="*/ 270 w 738"/>
              <a:gd name="T47" fmla="*/ 632 h 738"/>
              <a:gd name="T48" fmla="*/ 291 w 738"/>
              <a:gd name="T49" fmla="*/ 730 h 738"/>
              <a:gd name="T50" fmla="*/ 379 w 738"/>
              <a:gd name="T51" fmla="*/ 738 h 738"/>
              <a:gd name="T52" fmla="*/ 417 w 738"/>
              <a:gd name="T53" fmla="*/ 646 h 738"/>
              <a:gd name="T54" fmla="*/ 485 w 738"/>
              <a:gd name="T55" fmla="*/ 625 h 738"/>
              <a:gd name="T56" fmla="*/ 569 w 738"/>
              <a:gd name="T57" fmla="*/ 680 h 738"/>
              <a:gd name="T58" fmla="*/ 637 w 738"/>
              <a:gd name="T59" fmla="*/ 623 h 738"/>
              <a:gd name="T60" fmla="*/ 599 w 738"/>
              <a:gd name="T61" fmla="*/ 532 h 738"/>
              <a:gd name="T62" fmla="*/ 634 w 738"/>
              <a:gd name="T63" fmla="*/ 466 h 738"/>
              <a:gd name="T64" fmla="*/ 730 w 738"/>
              <a:gd name="T65" fmla="*/ 445 h 738"/>
              <a:gd name="T66" fmla="*/ 504 w 738"/>
              <a:gd name="T67" fmla="*/ 402 h 738"/>
              <a:gd name="T68" fmla="*/ 370 w 738"/>
              <a:gd name="T69" fmla="*/ 507 h 738"/>
              <a:gd name="T70" fmla="*/ 336 w 738"/>
              <a:gd name="T71" fmla="*/ 503 h 738"/>
              <a:gd name="T72" fmla="*/ 235 w 738"/>
              <a:gd name="T73" fmla="*/ 335 h 738"/>
              <a:gd name="T74" fmla="*/ 369 w 738"/>
              <a:gd name="T75" fmla="*/ 230 h 738"/>
              <a:gd name="T76" fmla="*/ 403 w 738"/>
              <a:gd name="T77" fmla="*/ 234 h 738"/>
              <a:gd name="T78" fmla="*/ 488 w 738"/>
              <a:gd name="T79" fmla="*/ 297 h 738"/>
              <a:gd name="T80" fmla="*/ 504 w 738"/>
              <a:gd name="T81" fmla="*/ 40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38" h="738">
                <a:moveTo>
                  <a:pt x="730" y="445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7" y="319"/>
                  <a:pt x="647" y="319"/>
                  <a:pt x="647" y="319"/>
                </a:cubicBezTo>
                <a:cubicBezTo>
                  <a:pt x="643" y="295"/>
                  <a:pt x="635" y="272"/>
                  <a:pt x="625" y="250"/>
                </a:cubicBezTo>
                <a:cubicBezTo>
                  <a:pt x="678" y="168"/>
                  <a:pt x="678" y="168"/>
                  <a:pt x="678" y="168"/>
                </a:cubicBezTo>
                <a:cubicBezTo>
                  <a:pt x="622" y="100"/>
                  <a:pt x="622" y="100"/>
                  <a:pt x="622" y="100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2" y="124"/>
                  <a:pt x="491" y="113"/>
                  <a:pt x="469" y="105"/>
                </a:cubicBezTo>
                <a:cubicBezTo>
                  <a:pt x="448" y="9"/>
                  <a:pt x="448" y="9"/>
                  <a:pt x="448" y="9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298" y="95"/>
                  <a:pt x="275" y="102"/>
                  <a:pt x="253" y="112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39" y="206"/>
                  <a:pt x="139" y="206"/>
                  <a:pt x="139" y="206"/>
                </a:cubicBezTo>
                <a:cubicBezTo>
                  <a:pt x="125" y="226"/>
                  <a:pt x="114" y="247"/>
                  <a:pt x="105" y="271"/>
                </a:cubicBezTo>
                <a:cubicBezTo>
                  <a:pt x="8" y="292"/>
                  <a:pt x="8" y="292"/>
                  <a:pt x="8" y="292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8"/>
                  <a:pt x="92" y="418"/>
                  <a:pt x="92" y="418"/>
                </a:cubicBezTo>
                <a:cubicBezTo>
                  <a:pt x="97" y="441"/>
                  <a:pt x="104" y="464"/>
                  <a:pt x="113" y="486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116" y="637"/>
                  <a:pt x="116" y="637"/>
                  <a:pt x="116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7" y="612"/>
                  <a:pt x="248" y="623"/>
                  <a:pt x="270" y="632"/>
                </a:cubicBezTo>
                <a:cubicBezTo>
                  <a:pt x="291" y="730"/>
                  <a:pt x="291" y="730"/>
                  <a:pt x="291" y="730"/>
                </a:cubicBezTo>
                <a:cubicBezTo>
                  <a:pt x="379" y="738"/>
                  <a:pt x="379" y="738"/>
                  <a:pt x="379" y="738"/>
                </a:cubicBezTo>
                <a:cubicBezTo>
                  <a:pt x="417" y="646"/>
                  <a:pt x="417" y="646"/>
                  <a:pt x="417" y="646"/>
                </a:cubicBezTo>
                <a:cubicBezTo>
                  <a:pt x="441" y="642"/>
                  <a:pt x="463" y="635"/>
                  <a:pt x="485" y="625"/>
                </a:cubicBezTo>
                <a:cubicBezTo>
                  <a:pt x="569" y="680"/>
                  <a:pt x="569" y="680"/>
                  <a:pt x="569" y="680"/>
                </a:cubicBezTo>
                <a:cubicBezTo>
                  <a:pt x="637" y="623"/>
                  <a:pt x="637" y="623"/>
                  <a:pt x="637" y="623"/>
                </a:cubicBezTo>
                <a:cubicBezTo>
                  <a:pt x="599" y="532"/>
                  <a:pt x="599" y="532"/>
                  <a:pt x="599" y="532"/>
                </a:cubicBezTo>
                <a:cubicBezTo>
                  <a:pt x="613" y="512"/>
                  <a:pt x="625" y="490"/>
                  <a:pt x="634" y="466"/>
                </a:cubicBezTo>
                <a:lnTo>
                  <a:pt x="730" y="445"/>
                </a:lnTo>
                <a:close/>
                <a:moveTo>
                  <a:pt x="504" y="402"/>
                </a:moveTo>
                <a:cubicBezTo>
                  <a:pt x="489" y="464"/>
                  <a:pt x="433" y="507"/>
                  <a:pt x="370" y="507"/>
                </a:cubicBezTo>
                <a:cubicBezTo>
                  <a:pt x="358" y="507"/>
                  <a:pt x="347" y="506"/>
                  <a:pt x="336" y="503"/>
                </a:cubicBezTo>
                <a:cubicBezTo>
                  <a:pt x="262" y="484"/>
                  <a:pt x="217" y="409"/>
                  <a:pt x="235" y="335"/>
                </a:cubicBezTo>
                <a:cubicBezTo>
                  <a:pt x="251" y="273"/>
                  <a:pt x="306" y="230"/>
                  <a:pt x="369" y="230"/>
                </a:cubicBezTo>
                <a:cubicBezTo>
                  <a:pt x="381" y="230"/>
                  <a:pt x="392" y="231"/>
                  <a:pt x="403" y="234"/>
                </a:cubicBezTo>
                <a:cubicBezTo>
                  <a:pt x="439" y="243"/>
                  <a:pt x="469" y="265"/>
                  <a:pt x="488" y="297"/>
                </a:cubicBezTo>
                <a:cubicBezTo>
                  <a:pt x="508" y="329"/>
                  <a:pt x="513" y="366"/>
                  <a:pt x="504" y="402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8" name="Freeform 246"/>
          <p:cNvSpPr>
            <a:spLocks noEditPoints="1"/>
          </p:cNvSpPr>
          <p:nvPr/>
        </p:nvSpPr>
        <p:spPr bwMode="auto">
          <a:xfrm>
            <a:off x="1524000" y="1581150"/>
            <a:ext cx="381000" cy="381000"/>
          </a:xfrm>
          <a:custGeom>
            <a:avLst/>
            <a:gdLst>
              <a:gd name="T0" fmla="*/ 730 w 738"/>
              <a:gd name="T1" fmla="*/ 445 h 738"/>
              <a:gd name="T2" fmla="*/ 738 w 738"/>
              <a:gd name="T3" fmla="*/ 357 h 738"/>
              <a:gd name="T4" fmla="*/ 647 w 738"/>
              <a:gd name="T5" fmla="*/ 319 h 738"/>
              <a:gd name="T6" fmla="*/ 625 w 738"/>
              <a:gd name="T7" fmla="*/ 250 h 738"/>
              <a:gd name="T8" fmla="*/ 678 w 738"/>
              <a:gd name="T9" fmla="*/ 168 h 738"/>
              <a:gd name="T10" fmla="*/ 622 w 738"/>
              <a:gd name="T11" fmla="*/ 100 h 738"/>
              <a:gd name="T12" fmla="*/ 530 w 738"/>
              <a:gd name="T13" fmla="*/ 137 h 738"/>
              <a:gd name="T14" fmla="*/ 469 w 738"/>
              <a:gd name="T15" fmla="*/ 105 h 738"/>
              <a:gd name="T16" fmla="*/ 448 w 738"/>
              <a:gd name="T17" fmla="*/ 9 h 738"/>
              <a:gd name="T18" fmla="*/ 360 w 738"/>
              <a:gd name="T19" fmla="*/ 0 h 738"/>
              <a:gd name="T20" fmla="*/ 322 w 738"/>
              <a:gd name="T21" fmla="*/ 91 h 738"/>
              <a:gd name="T22" fmla="*/ 253 w 738"/>
              <a:gd name="T23" fmla="*/ 112 h 738"/>
              <a:gd name="T24" fmla="*/ 170 w 738"/>
              <a:gd name="T25" fmla="*/ 59 h 738"/>
              <a:gd name="T26" fmla="*/ 102 w 738"/>
              <a:gd name="T27" fmla="*/ 115 h 738"/>
              <a:gd name="T28" fmla="*/ 139 w 738"/>
              <a:gd name="T29" fmla="*/ 206 h 738"/>
              <a:gd name="T30" fmla="*/ 105 w 738"/>
              <a:gd name="T31" fmla="*/ 271 h 738"/>
              <a:gd name="T32" fmla="*/ 8 w 738"/>
              <a:gd name="T33" fmla="*/ 292 h 738"/>
              <a:gd name="T34" fmla="*/ 0 w 738"/>
              <a:gd name="T35" fmla="*/ 379 h 738"/>
              <a:gd name="T36" fmla="*/ 92 w 738"/>
              <a:gd name="T37" fmla="*/ 418 h 738"/>
              <a:gd name="T38" fmla="*/ 113 w 738"/>
              <a:gd name="T39" fmla="*/ 486 h 738"/>
              <a:gd name="T40" fmla="*/ 59 w 738"/>
              <a:gd name="T41" fmla="*/ 570 h 738"/>
              <a:gd name="T42" fmla="*/ 116 w 738"/>
              <a:gd name="T43" fmla="*/ 637 h 738"/>
              <a:gd name="T44" fmla="*/ 208 w 738"/>
              <a:gd name="T45" fmla="*/ 599 h 738"/>
              <a:gd name="T46" fmla="*/ 270 w 738"/>
              <a:gd name="T47" fmla="*/ 632 h 738"/>
              <a:gd name="T48" fmla="*/ 291 w 738"/>
              <a:gd name="T49" fmla="*/ 730 h 738"/>
              <a:gd name="T50" fmla="*/ 379 w 738"/>
              <a:gd name="T51" fmla="*/ 738 h 738"/>
              <a:gd name="T52" fmla="*/ 417 w 738"/>
              <a:gd name="T53" fmla="*/ 646 h 738"/>
              <a:gd name="T54" fmla="*/ 485 w 738"/>
              <a:gd name="T55" fmla="*/ 625 h 738"/>
              <a:gd name="T56" fmla="*/ 569 w 738"/>
              <a:gd name="T57" fmla="*/ 680 h 738"/>
              <a:gd name="T58" fmla="*/ 637 w 738"/>
              <a:gd name="T59" fmla="*/ 623 h 738"/>
              <a:gd name="T60" fmla="*/ 599 w 738"/>
              <a:gd name="T61" fmla="*/ 532 h 738"/>
              <a:gd name="T62" fmla="*/ 634 w 738"/>
              <a:gd name="T63" fmla="*/ 466 h 738"/>
              <a:gd name="T64" fmla="*/ 730 w 738"/>
              <a:gd name="T65" fmla="*/ 445 h 738"/>
              <a:gd name="T66" fmla="*/ 504 w 738"/>
              <a:gd name="T67" fmla="*/ 402 h 738"/>
              <a:gd name="T68" fmla="*/ 370 w 738"/>
              <a:gd name="T69" fmla="*/ 507 h 738"/>
              <a:gd name="T70" fmla="*/ 336 w 738"/>
              <a:gd name="T71" fmla="*/ 503 h 738"/>
              <a:gd name="T72" fmla="*/ 235 w 738"/>
              <a:gd name="T73" fmla="*/ 335 h 738"/>
              <a:gd name="T74" fmla="*/ 369 w 738"/>
              <a:gd name="T75" fmla="*/ 230 h 738"/>
              <a:gd name="T76" fmla="*/ 403 w 738"/>
              <a:gd name="T77" fmla="*/ 234 h 738"/>
              <a:gd name="T78" fmla="*/ 488 w 738"/>
              <a:gd name="T79" fmla="*/ 297 h 738"/>
              <a:gd name="T80" fmla="*/ 504 w 738"/>
              <a:gd name="T81" fmla="*/ 40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38" h="738">
                <a:moveTo>
                  <a:pt x="730" y="445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7" y="319"/>
                  <a:pt x="647" y="319"/>
                  <a:pt x="647" y="319"/>
                </a:cubicBezTo>
                <a:cubicBezTo>
                  <a:pt x="643" y="295"/>
                  <a:pt x="635" y="272"/>
                  <a:pt x="625" y="250"/>
                </a:cubicBezTo>
                <a:cubicBezTo>
                  <a:pt x="678" y="168"/>
                  <a:pt x="678" y="168"/>
                  <a:pt x="678" y="168"/>
                </a:cubicBezTo>
                <a:cubicBezTo>
                  <a:pt x="622" y="100"/>
                  <a:pt x="622" y="100"/>
                  <a:pt x="622" y="100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2" y="124"/>
                  <a:pt x="491" y="113"/>
                  <a:pt x="469" y="105"/>
                </a:cubicBezTo>
                <a:cubicBezTo>
                  <a:pt x="448" y="9"/>
                  <a:pt x="448" y="9"/>
                  <a:pt x="448" y="9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298" y="95"/>
                  <a:pt x="275" y="102"/>
                  <a:pt x="253" y="112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39" y="206"/>
                  <a:pt x="139" y="206"/>
                  <a:pt x="139" y="206"/>
                </a:cubicBezTo>
                <a:cubicBezTo>
                  <a:pt x="125" y="226"/>
                  <a:pt x="114" y="247"/>
                  <a:pt x="105" y="271"/>
                </a:cubicBezTo>
                <a:cubicBezTo>
                  <a:pt x="8" y="292"/>
                  <a:pt x="8" y="292"/>
                  <a:pt x="8" y="292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8"/>
                  <a:pt x="92" y="418"/>
                  <a:pt x="92" y="418"/>
                </a:cubicBezTo>
                <a:cubicBezTo>
                  <a:pt x="97" y="441"/>
                  <a:pt x="104" y="464"/>
                  <a:pt x="113" y="486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116" y="637"/>
                  <a:pt x="116" y="637"/>
                  <a:pt x="116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7" y="612"/>
                  <a:pt x="248" y="623"/>
                  <a:pt x="270" y="632"/>
                </a:cubicBezTo>
                <a:cubicBezTo>
                  <a:pt x="291" y="730"/>
                  <a:pt x="291" y="730"/>
                  <a:pt x="291" y="730"/>
                </a:cubicBezTo>
                <a:cubicBezTo>
                  <a:pt x="379" y="738"/>
                  <a:pt x="379" y="738"/>
                  <a:pt x="379" y="738"/>
                </a:cubicBezTo>
                <a:cubicBezTo>
                  <a:pt x="417" y="646"/>
                  <a:pt x="417" y="646"/>
                  <a:pt x="417" y="646"/>
                </a:cubicBezTo>
                <a:cubicBezTo>
                  <a:pt x="441" y="642"/>
                  <a:pt x="463" y="635"/>
                  <a:pt x="485" y="625"/>
                </a:cubicBezTo>
                <a:cubicBezTo>
                  <a:pt x="569" y="680"/>
                  <a:pt x="569" y="680"/>
                  <a:pt x="569" y="680"/>
                </a:cubicBezTo>
                <a:cubicBezTo>
                  <a:pt x="637" y="623"/>
                  <a:pt x="637" y="623"/>
                  <a:pt x="637" y="623"/>
                </a:cubicBezTo>
                <a:cubicBezTo>
                  <a:pt x="599" y="532"/>
                  <a:pt x="599" y="532"/>
                  <a:pt x="599" y="532"/>
                </a:cubicBezTo>
                <a:cubicBezTo>
                  <a:pt x="613" y="512"/>
                  <a:pt x="625" y="490"/>
                  <a:pt x="634" y="466"/>
                </a:cubicBezTo>
                <a:lnTo>
                  <a:pt x="730" y="445"/>
                </a:lnTo>
                <a:close/>
                <a:moveTo>
                  <a:pt x="504" y="402"/>
                </a:moveTo>
                <a:cubicBezTo>
                  <a:pt x="489" y="464"/>
                  <a:pt x="433" y="507"/>
                  <a:pt x="370" y="507"/>
                </a:cubicBezTo>
                <a:cubicBezTo>
                  <a:pt x="358" y="507"/>
                  <a:pt x="347" y="506"/>
                  <a:pt x="336" y="503"/>
                </a:cubicBezTo>
                <a:cubicBezTo>
                  <a:pt x="262" y="484"/>
                  <a:pt x="217" y="409"/>
                  <a:pt x="235" y="335"/>
                </a:cubicBezTo>
                <a:cubicBezTo>
                  <a:pt x="251" y="273"/>
                  <a:pt x="306" y="230"/>
                  <a:pt x="369" y="230"/>
                </a:cubicBezTo>
                <a:cubicBezTo>
                  <a:pt x="381" y="230"/>
                  <a:pt x="392" y="231"/>
                  <a:pt x="403" y="234"/>
                </a:cubicBezTo>
                <a:cubicBezTo>
                  <a:pt x="439" y="243"/>
                  <a:pt x="469" y="265"/>
                  <a:pt x="488" y="297"/>
                </a:cubicBezTo>
                <a:cubicBezTo>
                  <a:pt x="508" y="329"/>
                  <a:pt x="513" y="366"/>
                  <a:pt x="504" y="402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87731" y="1806917"/>
            <a:ext cx="1090635" cy="4846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rgbClr val="0B0B0B"/>
                </a:solidFill>
                <a:latin typeface="Roboto Light"/>
                <a:cs typeface="Roboto Light"/>
              </a:rPr>
              <a:t>物理</a:t>
            </a:r>
            <a:endParaRPr kumimoji="0" lang="en-JM" sz="20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0089" y="3308905"/>
            <a:ext cx="1090635" cy="4846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solidFill>
                  <a:srgbClr val="0B0B0B"/>
                </a:solidFill>
                <a:latin typeface="Roboto Light"/>
                <a:cs typeface="Roboto Light"/>
              </a:rPr>
              <a:t>英文</a:t>
            </a:r>
            <a:endParaRPr kumimoji="0" lang="en-JM" sz="2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3414" y="2556017"/>
            <a:ext cx="1090635" cy="4846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0B0B0B"/>
                </a:solidFill>
                <a:latin typeface="Roboto Light"/>
                <a:cs typeface="Roboto Light"/>
              </a:rPr>
              <a:t>数学</a:t>
            </a:r>
            <a:endParaRPr kumimoji="0" lang="en-JM" sz="28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02487" y="2196063"/>
            <a:ext cx="1090635" cy="4846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0B0B0B"/>
                </a:solidFill>
                <a:latin typeface="Roboto Light"/>
                <a:cs typeface="Roboto Light"/>
              </a:rPr>
              <a:t>会计原理</a:t>
            </a:r>
            <a:endParaRPr kumimoji="0" lang="en-JM" sz="20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43" name="Text Placeholder 5"/>
          <p:cNvSpPr txBox="1">
            <a:spLocks/>
          </p:cNvSpPr>
          <p:nvPr/>
        </p:nvSpPr>
        <p:spPr>
          <a:xfrm>
            <a:off x="4724400" y="1570492"/>
            <a:ext cx="3581400" cy="1295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cs typeface="Roboto Light"/>
              </a:rPr>
              <a:t>此课程专为国际学生提供考前系统强化训练。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cs typeface="Roboto Light"/>
              </a:rPr>
              <a:t>帮助国际学生适应全英文的授课方式和学习环境。</a:t>
            </a:r>
            <a:endParaRPr kumimoji="0" lang="en-JM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Light"/>
              <a:cs typeface="Roboto Light"/>
            </a:endParaRPr>
          </a:p>
        </p:txBody>
      </p:sp>
      <p:sp>
        <p:nvSpPr>
          <p:cNvPr id="44" name="Text Placeholder 5"/>
          <p:cNvSpPr txBox="1">
            <a:spLocks/>
          </p:cNvSpPr>
          <p:nvPr/>
        </p:nvSpPr>
        <p:spPr>
          <a:xfrm>
            <a:off x="4724400" y="2419350"/>
            <a:ext cx="3653769" cy="8723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cs typeface="Roboto Light"/>
              </a:rPr>
              <a:t>报名考试当年的一月一号学生必须年满</a:t>
            </a:r>
            <a:r>
              <a:rPr lang="en-US" altLang="zh-CN" sz="1000" dirty="0">
                <a:solidFill>
                  <a:schemeClr val="tx1"/>
                </a:solidFill>
                <a:latin typeface="Roboto Light"/>
                <a:cs typeface="Roboto Light"/>
              </a:rPr>
              <a:t>15</a:t>
            </a:r>
            <a:r>
              <a:rPr lang="zh-CN" altLang="en-US" sz="1000" dirty="0">
                <a:solidFill>
                  <a:schemeClr val="tx1"/>
                </a:solidFill>
                <a:latin typeface="Roboto Light"/>
                <a:cs typeface="Roboto Light"/>
              </a:rPr>
              <a:t>周岁。</a:t>
            </a:r>
          </a:p>
          <a:p>
            <a:pPr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tx1"/>
                </a:solidFill>
                <a:latin typeface="Roboto Light"/>
                <a:cs typeface="Roboto Light"/>
              </a:rPr>
              <a:t>中国考生应当完成相当于中国高中二年级的课程，英文特别优秀的学生可以放宽到完成高中一年级课程。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JM" sz="1000" b="0" i="0" u="none" strike="noStrike" kern="1200" cap="none" spc="0" normalizeH="0" baseline="0" noProof="0" dirty="0">
              <a:ln>
                <a:noFill/>
              </a:ln>
              <a:solidFill>
                <a:srgbClr val="0B0B0B">
                  <a:lumMod val="50000"/>
                  <a:lumOff val="50000"/>
                </a:srgbClr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JM" sz="1000" b="0" i="0" u="none" strike="noStrike" kern="1200" cap="none" spc="0" normalizeH="0" baseline="0" noProof="0" dirty="0">
              <a:ln>
                <a:noFill/>
              </a:ln>
              <a:solidFill>
                <a:srgbClr val="0B0B0B">
                  <a:lumMod val="50000"/>
                  <a:lumOff val="50000"/>
                </a:srgbClr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45" name="Text Placeholder 7"/>
          <p:cNvSpPr txBox="1">
            <a:spLocks/>
          </p:cNvSpPr>
          <p:nvPr/>
        </p:nvSpPr>
        <p:spPr>
          <a:xfrm>
            <a:off x="4728232" y="2190750"/>
            <a:ext cx="2205968" cy="1799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spcAft>
                <a:spcPts val="0"/>
              </a:spcAft>
              <a:buNone/>
            </a:pPr>
            <a:r>
              <a:rPr lang="zh-CN" altLang="en-US" b="1" dirty="0">
                <a:solidFill>
                  <a:srgbClr val="0B0B0B"/>
                </a:solidFill>
                <a:latin typeface="Roboto Slab Regular" pitchFamily="2" charset="0"/>
                <a:cs typeface="Roboto Slab Bold"/>
              </a:rPr>
              <a:t>报名要求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4720568" y="1341892"/>
            <a:ext cx="2205968" cy="1799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spcAft>
                <a:spcPts val="0"/>
              </a:spcAft>
              <a:buNone/>
            </a:pPr>
            <a:r>
              <a:rPr lang="zh-CN" altLang="en-US" b="1" dirty="0">
                <a:solidFill>
                  <a:srgbClr val="0B0B0B"/>
                </a:solidFill>
                <a:latin typeface="Roboto Slab Regular" pitchFamily="2" charset="0"/>
                <a:cs typeface="Roboto Slab Bold"/>
              </a:rPr>
              <a:t>课程目的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D43B63-65AC-4084-922B-8DC871BB9441}"/>
              </a:ext>
            </a:extLst>
          </p:cNvPr>
          <p:cNvSpPr txBox="1"/>
          <p:nvPr/>
        </p:nvSpPr>
        <p:spPr>
          <a:xfrm>
            <a:off x="1132189" y="4012782"/>
            <a:ext cx="1090635" cy="4846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0B0B0B"/>
                </a:solidFill>
                <a:latin typeface="Roboto Light"/>
                <a:cs typeface="Roboto Light"/>
              </a:rPr>
              <a:t>华文</a:t>
            </a:r>
            <a:endParaRPr kumimoji="0" lang="en-JM" sz="2000" b="0" i="0" u="none" strike="noStrike" kern="1200" cap="none" spc="0" normalizeH="0" baseline="0" noProof="0" dirty="0">
              <a:ln>
                <a:noFill/>
              </a:ln>
              <a:solidFill>
                <a:srgbClr val="0B0B0B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C14740-8E27-4CCC-B536-E53911B5F322}"/>
              </a:ext>
            </a:extLst>
          </p:cNvPr>
          <p:cNvSpPr/>
          <p:nvPr/>
        </p:nvSpPr>
        <p:spPr>
          <a:xfrm>
            <a:off x="4731135" y="3203019"/>
            <a:ext cx="3581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en-US" altLang="zh-CN" sz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</a:t>
            </a:r>
            <a:r>
              <a:rPr lang="zh-CN" altLang="en-US" sz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”水准考试预备课程第一年是以强化所有拟报考</a:t>
            </a:r>
            <a:r>
              <a:rPr lang="en-US" altLang="zh-CN" sz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’O’</a:t>
            </a:r>
            <a:r>
              <a:rPr lang="zh-CN" altLang="en-US" sz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水准考试的考生英文能力的英文专修课程，历时</a:t>
            </a:r>
            <a:r>
              <a:rPr lang="en-US" altLang="zh-CN" sz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12</a:t>
            </a:r>
            <a:r>
              <a:rPr lang="zh-CN" altLang="en-US" sz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个月，共分四个学段。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DF3C9B-6F3A-4CE4-B7AE-497AF5D58AA8}"/>
              </a:ext>
            </a:extLst>
          </p:cNvPr>
          <p:cNvSpPr/>
          <p:nvPr/>
        </p:nvSpPr>
        <p:spPr>
          <a:xfrm>
            <a:off x="4728232" y="3832873"/>
            <a:ext cx="36537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所有报名剑桥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“O”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水准考试预备课程的学生均需参加入学测试（英文）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,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 根据入学测试成绩分班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 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0" lang="en-JM" altLang="en-US" sz="1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58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409575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根据政府学校的课程纲要为国际学生提供考前系统的强化训练。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1850" y="409575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必修课程 </a:t>
            </a:r>
            <a:r>
              <a:rPr lang="en-US" altLang="zh-CN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- </a:t>
            </a:r>
            <a:r>
              <a:rPr lang="zh-CN" altLang="en-US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英文和初等数学。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选修课程 </a:t>
            </a:r>
            <a:r>
              <a:rPr lang="en-US" altLang="zh-CN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- </a:t>
            </a:r>
            <a:r>
              <a:rPr lang="zh-CN" altLang="en-US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高级数学、物理、化学、会计原理。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6450" y="409575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学生在注册考试那年的元旦，年满</a:t>
            </a:r>
            <a:r>
              <a:rPr lang="en-US" altLang="zh-CN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15</a:t>
            </a:r>
            <a:r>
              <a:rPr lang="zh-CN" altLang="en-US" sz="1000" dirty="0">
                <a:solidFill>
                  <a:srgbClr val="0B0B0B">
                    <a:lumMod val="50000"/>
                    <a:lumOff val="50000"/>
                  </a:srgbClr>
                </a:solidFill>
                <a:latin typeface="Roboto Light"/>
                <a:ea typeface="+mn-ea"/>
                <a:cs typeface="Roboto Light"/>
              </a:rPr>
              <a:t>岁。根据学生的入学英语和数学测试分级别。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3415781" y="3870126"/>
            <a:ext cx="1994419" cy="2159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</a:pPr>
            <a:r>
              <a:rPr lang="zh-CN" altLang="en-US" sz="1200" dirty="0">
                <a:solidFill>
                  <a:srgbClr val="0B0B0B"/>
                </a:solidFill>
                <a:latin typeface="Roboto Slab Regular" pitchFamily="2" charset="0"/>
                <a:cs typeface="Roboto Slab Bold"/>
              </a:rPr>
              <a:t>课程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685800" y="3870126"/>
            <a:ext cx="2130921" cy="2159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</a:pPr>
            <a:r>
              <a:rPr lang="zh-CN" altLang="en-US" sz="1200" dirty="0">
                <a:solidFill>
                  <a:srgbClr val="0B0B0B"/>
                </a:solidFill>
                <a:latin typeface="Roboto Slab Regular" pitchFamily="2" charset="0"/>
                <a:cs typeface="Roboto Slab Bold"/>
              </a:rPr>
              <a:t>教学方法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5930381" y="3870126"/>
            <a:ext cx="1994419" cy="2159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2">
                    <a:lumMod val="65000"/>
                  </a:schemeClr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</a:pPr>
            <a:r>
              <a:rPr lang="zh-CN" altLang="en-US" sz="1200" dirty="0">
                <a:solidFill>
                  <a:srgbClr val="0B0B0B"/>
                </a:solidFill>
                <a:latin typeface="Roboto Slab Regular" pitchFamily="2" charset="0"/>
                <a:cs typeface="Roboto Slab Bold"/>
              </a:rPr>
              <a:t>入学要求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52289" y="1504950"/>
            <a:ext cx="2362200" cy="213360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85000"/>
                </a:schemeClr>
              </a:gs>
              <a:gs pos="100000">
                <a:schemeClr val="accent4">
                  <a:alpha val="8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0889" y="2350353"/>
            <a:ext cx="190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FFFFFF"/>
                </a:solidFill>
                <a:latin typeface="Roboto Light"/>
                <a:ea typeface="+mn-ea"/>
                <a:cs typeface="Roboto Light"/>
              </a:rPr>
              <a:t>帮助学生通过新加坡剑桥普通教育证书普通水准考试，得以进入新加坡政府理工学院或进入其它英联邦国家大专院校就读。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0889" y="180975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rgbClr val="FFFFFF"/>
                </a:solidFill>
                <a:latin typeface="Roboto Slab Regular" pitchFamily="2" charset="0"/>
                <a:ea typeface="+mn-ea"/>
                <a:cs typeface="Roboto Slab Bold"/>
              </a:rPr>
              <a:t>教学目标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xmlns="" id="{A0CD7BF6-1551-49B4-9048-2F30FECF21F7}"/>
              </a:ext>
            </a:extLst>
          </p:cNvPr>
          <p:cNvPicPr>
            <a:picLocks noGrp="1" noChangeAspect="1"/>
          </p:cNvPicPr>
          <p:nvPr>
            <p:ph type="pic" sz="quarter" idx="6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6" b="1996"/>
          <a:stretch>
            <a:fillRect/>
          </a:stretch>
        </p:blipFill>
        <p:spPr>
          <a:xfrm>
            <a:off x="533400" y="1504950"/>
            <a:ext cx="5181600" cy="2133600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CC0B23C-F020-48AB-918B-B961874DF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70" y="303803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Open Sans Light" charset="0"/>
                <a:ea typeface="MS PGothic" panose="020B0600070205080204" pitchFamily="34" charset="-128"/>
                <a:cs typeface="Open Sans Light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364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新加坡公立教育预备课程说明</a:t>
            </a:r>
            <a:endParaRPr kumimoji="0" lang="en-SG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D3645"/>
              </a:solidFill>
              <a:effectLst/>
              <a:uLnTx/>
              <a:uFillTx/>
              <a:latin typeface="Open Sans Light" charset="0"/>
              <a:ea typeface="MS PGothic" panose="020B0600070205080204" pitchFamily="34" charset="-128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4FAE62D7-B77E-4414-B946-B3AFA15FE51F}"/>
              </a:ext>
            </a:extLst>
          </p:cNvPr>
          <p:cNvSpPr txBox="1">
            <a:spLocks noChangeArrowheads="1"/>
          </p:cNvSpPr>
          <p:nvPr/>
        </p:nvSpPr>
        <p:spPr>
          <a:xfrm>
            <a:off x="423970" y="894353"/>
            <a:ext cx="5029200" cy="3238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新加坡</a:t>
            </a: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-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剑桥</a:t>
            </a:r>
            <a:r>
              <a:rPr lang="en-SG" altLang="zh-CN" sz="1200" b="1" dirty="0"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“O”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水准考试预备课程（</a:t>
            </a: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24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个月）说明</a:t>
            </a:r>
          </a:p>
          <a:p>
            <a:pPr>
              <a:buFont typeface="Arial" panose="020B0604020202020204" pitchFamily="34" charset="0"/>
              <a:buNone/>
            </a:pPr>
            <a:endParaRPr lang="en-SG" altLang="en-US" sz="1000" dirty="0">
              <a:cs typeface="华文行楷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16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build="p"/>
      <p:bldP spid="9" grpId="0" build="p"/>
      <p:bldP spid="10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  <a:cs typeface="华文行楷"/>
              </a:rPr>
              <a:t>新加坡公立教育预备课程说明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61443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剑桥</a:t>
            </a:r>
            <a:r>
              <a:rPr lang="en-SG" altLang="zh-CN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“O”</a:t>
            </a: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水准考题例题 （数学试卷二）</a:t>
            </a:r>
          </a:p>
          <a:p>
            <a:pPr>
              <a:buFont typeface="Arial" panose="020B0604020202020204" pitchFamily="34" charset="0"/>
              <a:buNone/>
            </a:pPr>
            <a:endParaRPr lang="en-SG" altLang="en-US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348359"/>
            <a:ext cx="37337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In 2014, the number of passengers passing through Changi Airport was 5.41 X 10</a:t>
            </a:r>
            <a:r>
              <a:rPr lang="en-SG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 typeface="+mj-lt"/>
              <a:buAutoNum type="romanLcPeriod"/>
            </a:pP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Calculate the mean number of passengers passing through the airport each month, giving your answer in millions, correct to 3 significant figures.	                        			                   [2]</a:t>
            </a:r>
          </a:p>
          <a:p>
            <a:pPr marL="742950" lvl="1" indent="-285750">
              <a:buFont typeface="+mj-lt"/>
              <a:buAutoNum type="romanLcPeriod"/>
            </a:pP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The number of passengers passing through the airport in December 2015 was 5.09 million. Calculate the percentage of the year’s passengers that passed through the airport in December 2014.	                                                              			                   [2]</a:t>
            </a:r>
          </a:p>
          <a:p>
            <a:pPr lvl="1"/>
            <a:endParaRPr lang="en-SG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In 2013, the number of people from Europe that visited Singapore was 1.591 X 10</a:t>
            </a:r>
            <a:r>
              <a:rPr lang="en-SG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. In 2014, this number increased by 1.6%. Calculate the number of people that visited Singapore in 2014, giving your answer in standard form.		             		                  [2]</a:t>
            </a:r>
          </a:p>
          <a:p>
            <a:pPr marL="342900" indent="-342900">
              <a:buFont typeface="+mj-lt"/>
              <a:buAutoNum type="alphaLcParenR"/>
            </a:pP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From 2013 to 2014 the total number of international visitors decreased by 3.1%. In 2014 the total number was 1.509 X 10</a:t>
            </a:r>
            <a:r>
              <a:rPr lang="en-SG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             Calculate the number of international visitors in 2013.                       			                  [2]</a:t>
            </a:r>
          </a:p>
          <a:p>
            <a:pPr lvl="1" algn="r"/>
            <a:r>
              <a:rPr lang="en-SG" sz="900" dirty="0">
                <a:latin typeface="Arial" panose="020B0604020202020204" pitchFamily="34" charset="0"/>
                <a:cs typeface="Arial" panose="020B0604020202020204" pitchFamily="34" charset="0"/>
              </a:rPr>
              <a:t>2017/P2/Q2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28563E-4D74-4D8B-95D3-2CD107B06130}"/>
              </a:ext>
            </a:extLst>
          </p:cNvPr>
          <p:cNvSpPr txBox="1"/>
          <p:nvPr/>
        </p:nvSpPr>
        <p:spPr>
          <a:xfrm>
            <a:off x="4572000" y="1352582"/>
            <a:ext cx="40386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2014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年，樟宜机场的客流量为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 5.41 X 10</a:t>
            </a:r>
            <a:r>
              <a:rPr lang="en-SG" sz="1000" baseline="30000" dirty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人。</a:t>
            </a:r>
            <a:endParaRPr lang="en-SG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742950" lvl="1" indent="-285750">
              <a:buFont typeface="+mj-lt"/>
              <a:buAutoNum type="romanLcPeriod"/>
            </a:pP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求每个月樟宜机场的平均客流量，以百万为单位，保留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位有效数字。</a:t>
            </a:r>
            <a:r>
              <a:rPr lang="en-SG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[2]</a:t>
            </a:r>
          </a:p>
          <a:p>
            <a:pPr lvl="1"/>
            <a:endParaRPr lang="en-SG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742950" lvl="1" indent="-285750">
              <a:buFont typeface="+mj-lt"/>
              <a:buAutoNum type="romanLcPeriod"/>
            </a:pP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2015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月， 樟宜机场的客流量为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509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万人。求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2015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月樟宜机场客流量是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2014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月的百分之几。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[2]</a:t>
            </a:r>
          </a:p>
          <a:p>
            <a:pPr lvl="1"/>
            <a:endParaRPr lang="en-SG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+mj-lt"/>
              <a:buAutoNum type="alphaLcParenR"/>
            </a:pP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2013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年到新加坡旅游的欧洲游客人数为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1.591 X 10</a:t>
            </a:r>
            <a:r>
              <a:rPr lang="en-SG" sz="1000" baseline="30000" dirty="0"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人，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2014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年比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2013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年增加了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1.6%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。求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2014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年欧洲游客人数，答案以科学计数法换算。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		    	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[2]</a:t>
            </a:r>
          </a:p>
          <a:p>
            <a:pPr marL="342900" indent="-342900">
              <a:buFont typeface="+mj-lt"/>
              <a:buAutoNum type="alphaLcParenR"/>
            </a:pPr>
            <a:endParaRPr lang="en-SG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013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年国际游客人数比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2014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年下降了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3.1%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2014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年总人数为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1.509 X 10</a:t>
            </a:r>
            <a:r>
              <a:rPr lang="en-SG" sz="1000" baseline="30000" dirty="0">
                <a:latin typeface="SimSun" panose="02010600030101010101" pitchFamily="2" charset="-122"/>
                <a:ea typeface="SimSun" panose="02010600030101010101" pitchFamily="2" charset="-122"/>
              </a:rPr>
              <a:t>7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人。求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2013</a:t>
            </a:r>
            <a:r>
              <a:rPr lang="zh-CN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年国际游客人数。</a:t>
            </a:r>
            <a:r>
              <a:rPr lang="en-US" altLang="zh-CN" sz="1000" dirty="0">
                <a:latin typeface="SimSun" panose="02010600030101010101" pitchFamily="2" charset="-122"/>
                <a:ea typeface="SimSun" panose="02010600030101010101" pitchFamily="2" charset="-122"/>
              </a:rPr>
              <a:t>		</a:t>
            </a:r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[2]</a:t>
            </a:r>
          </a:p>
          <a:p>
            <a:pPr lvl="1" algn="r"/>
            <a:r>
              <a:rPr lang="en-SG" sz="1000" dirty="0">
                <a:latin typeface="SimSun" panose="02010600030101010101" pitchFamily="2" charset="-122"/>
                <a:ea typeface="SimSun" panose="02010600030101010101" pitchFamily="2" charset="-122"/>
              </a:rPr>
              <a:t>2017/P2/Q2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2362246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新加坡国情概览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4579" name="Text Placeholder 5"/>
          <p:cNvSpPr>
            <a:spLocks noGrp="1" noChangeArrowheads="1"/>
          </p:cNvSpPr>
          <p:nvPr>
            <p:ph type="body" sz="quarter" idx="23"/>
          </p:nvPr>
        </p:nvSpPr>
        <p:spPr>
          <a:xfrm>
            <a:off x="457200" y="895350"/>
            <a:ext cx="3505216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新加坡共和国</a:t>
            </a: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zh-CN" dirty="0">
                <a:solidFill>
                  <a:srgbClr val="595959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en-US" dirty="0">
                <a:solidFill>
                  <a:srgbClr val="595959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Republic of Singapore)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 dirty="0"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24580" name="TextBox 11"/>
          <p:cNvSpPr txBox="1">
            <a:spLocks noChangeArrowheads="1"/>
          </p:cNvSpPr>
          <p:nvPr/>
        </p:nvSpPr>
        <p:spPr bwMode="auto">
          <a:xfrm>
            <a:off x="5791168" y="1505974"/>
            <a:ext cx="2666930" cy="22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n-ea"/>
                <a:ea typeface="+mn-ea"/>
              </a:rPr>
              <a:t>宜居之地，乐业之所</a:t>
            </a:r>
            <a:endParaRPr lang="en-US" altLang="zh-CN" dirty="0">
              <a:latin typeface="+mn-ea"/>
              <a:ea typeface="+mn-ea"/>
            </a:endParaRP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n-ea"/>
                <a:ea typeface="+mn-ea"/>
              </a:rPr>
              <a:t>社会安定，经济稳定</a:t>
            </a: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n-ea"/>
                <a:ea typeface="+mn-ea"/>
              </a:rPr>
              <a:t>多元文化，种族和谐</a:t>
            </a:r>
          </a:p>
          <a:p>
            <a:pPr marL="342900" indent="-342900" eaLnBrk="1" hangingPunct="1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zh-CN" altLang="en-US" dirty="0">
                <a:latin typeface="+mn-ea"/>
                <a:ea typeface="+mn-ea"/>
              </a:rPr>
              <a:t>教育中心，环球校园</a:t>
            </a:r>
          </a:p>
        </p:txBody>
      </p:sp>
      <p:pic>
        <p:nvPicPr>
          <p:cNvPr id="24588" name="Picture Placeholder 1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16"/>
          <a:stretch/>
        </p:blipFill>
        <p:spPr>
          <a:xfrm>
            <a:off x="537930" y="1428750"/>
            <a:ext cx="4731214" cy="2514564"/>
          </a:xfr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A0C883-27B7-4AFD-AD27-70250713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06" y="0"/>
            <a:ext cx="363214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6CFACC-FE6F-4A75-B070-7092CCDDA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6" y="0"/>
            <a:ext cx="363214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在中国提前学习预备课程</a:t>
            </a:r>
            <a:endParaRPr lang="en-SG" altLang="en-US" dirty="0">
              <a:latin typeface="+mj-ea"/>
              <a:ea typeface="+mj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071538" y="1211574"/>
          <a:ext cx="6858047" cy="30746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85479"/>
                <a:gridCol w="2286284"/>
                <a:gridCol w="2286284"/>
              </a:tblGrid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dirty="0"/>
                        <a:t>收费明细</a:t>
                      </a:r>
                      <a:endParaRPr lang="en-SG" sz="1000" dirty="0">
                        <a:solidFill>
                          <a:srgbClr val="365F9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2</a:t>
                      </a:r>
                      <a:r>
                        <a:rPr lang="zh-CN" sz="1000"/>
                        <a:t>个级别</a:t>
                      </a:r>
                      <a:endParaRPr lang="en-SG" sz="1000">
                        <a:solidFill>
                          <a:srgbClr val="365F9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1</a:t>
                      </a:r>
                      <a:r>
                        <a:rPr lang="zh-CN" sz="1000"/>
                        <a:t>各级别</a:t>
                      </a:r>
                      <a:r>
                        <a:rPr lang="en-SG" sz="1000"/>
                        <a:t> 90</a:t>
                      </a:r>
                      <a:r>
                        <a:rPr lang="zh-CN" sz="1000"/>
                        <a:t>堂课</a:t>
                      </a:r>
                      <a:endParaRPr lang="en-SG" sz="1000">
                        <a:solidFill>
                          <a:srgbClr val="365F9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dirty="0"/>
                        <a:t>课程费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2,050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1,100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dirty="0"/>
                        <a:t>行政费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200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150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dirty="0"/>
                        <a:t>学习进度报告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360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180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/>
                        <a:t>校内考试费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300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150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/>
                        <a:t>电子证书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10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10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/>
                        <a:t>小计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2920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1590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/>
                        <a:t>消费税</a:t>
                      </a:r>
                      <a:r>
                        <a:rPr lang="en-SG" sz="1000"/>
                        <a:t>7%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204.4</a:t>
                      </a:r>
                      <a:endParaRPr lang="en-SG" sz="100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111.3</a:t>
                      </a:r>
                      <a:endParaRPr lang="en-SG" sz="1000" dirty="0">
                        <a:solidFill>
                          <a:schemeClr val="bg1">
                            <a:lumMod val="75000"/>
                          </a:schemeClr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dirty="0"/>
                        <a:t>合计</a:t>
                      </a:r>
                      <a:endParaRPr lang="en-SG" sz="1000" dirty="0">
                        <a:solidFill>
                          <a:srgbClr val="365F9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/>
                        <a:t>3124.4</a:t>
                      </a:r>
                      <a:endParaRPr lang="en-SG" sz="1000">
                        <a:solidFill>
                          <a:srgbClr val="365F9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000" dirty="0"/>
                        <a:t>1701.3</a:t>
                      </a:r>
                      <a:endParaRPr lang="en-SG" sz="1000" dirty="0">
                        <a:solidFill>
                          <a:srgbClr val="365F91"/>
                        </a:solidFill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4341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333" r="333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-36481" y="1123950"/>
            <a:ext cx="9180513" cy="1447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英国萨福克大学本科、硕士、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MBA</a:t>
            </a:r>
            <a:endParaRPr lang="en-US" altLang="en-US" sz="2400" dirty="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65A5022-34F5-409B-B6D8-E45F5332BF44}"/>
              </a:ext>
            </a:extLst>
          </p:cNvPr>
          <p:cNvCxnSpPr/>
          <p:nvPr/>
        </p:nvCxnSpPr>
        <p:spPr>
          <a:xfrm>
            <a:off x="6175339" y="1597025"/>
            <a:ext cx="0" cy="227806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561783" y="905691"/>
            <a:ext cx="4727394" cy="179899"/>
          </a:xfr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zh-CN" altLang="en-US" sz="1200" b="1" kern="1200" dirty="0">
                <a:solidFill>
                  <a:srgbClr val="595959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政府中小学预备课程说明</a:t>
            </a:r>
            <a:endParaRPr lang="en-JM" altLang="en-US" sz="1200" b="1" kern="1200" dirty="0">
              <a:solidFill>
                <a:srgbClr val="595959"/>
              </a:solidFill>
              <a:latin typeface="Open Sans Light" charset="0"/>
              <a:ea typeface="+mj-ea"/>
              <a:cs typeface="华文行楷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1783" y="280994"/>
            <a:ext cx="7620000" cy="857250"/>
          </a:xfrm>
        </p:spPr>
        <p:txBody>
          <a:bodyPr/>
          <a:lstStyle/>
          <a:p>
            <a:r>
              <a:rPr lang="zh-CN" altLang="en-US" sz="2400" b="1" spc="0" dirty="0" smtClean="0">
                <a:solidFill>
                  <a:srgbClr val="ED3645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新加坡汉桥学院</a:t>
            </a:r>
            <a:r>
              <a:rPr lang="en-US" altLang="zh-CN" sz="2400" b="1" spc="0" dirty="0" smtClean="0">
                <a:solidFill>
                  <a:srgbClr val="ED3645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-</a:t>
            </a:r>
            <a:r>
              <a:rPr lang="zh-CN" altLang="en-US" sz="2400" b="1" spc="0" dirty="0" smtClean="0">
                <a:solidFill>
                  <a:srgbClr val="ED3645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行楷"/>
              </a:rPr>
              <a:t>商学院简介</a:t>
            </a:r>
            <a:endParaRPr lang="en-US" dirty="0">
              <a:latin typeface="SimSun (Body)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42910" y="1571618"/>
            <a:ext cx="4572032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新加坡汉桥学院，</a:t>
            </a:r>
            <a:r>
              <a:rPr kumimoji="0" lang="zh-CN" sz="110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ea"/>
                <a:ea typeface="+mn-ea"/>
                <a:cs typeface="Times New Roman" pitchFamily="18" charset="0"/>
              </a:rPr>
              <a:t>成立于</a:t>
            </a:r>
            <a:r>
              <a:rPr kumimoji="0" lang="en-US" altLang="zh-CN" sz="110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ea"/>
                <a:ea typeface="+mn-ea"/>
                <a:cs typeface="Times New Roman" pitchFamily="18" charset="0"/>
              </a:rPr>
              <a:t>2002</a:t>
            </a:r>
            <a:r>
              <a:rPr kumimoji="0" lang="zh-CN" sz="110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ea"/>
                <a:ea typeface="+mn-ea"/>
                <a:cs typeface="Times New Roman" pitchFamily="18" charset="0"/>
              </a:rPr>
              <a:t>年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。是新加坡</a:t>
            </a:r>
            <a:r>
              <a:rPr kumimoji="0" lang="en-U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+mn-ea"/>
                <a:ea typeface="+mn-ea"/>
                <a:cs typeface="Times New Roman" pitchFamily="18" charset="0"/>
              </a:rPr>
              <a:t>EduTrust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ea"/>
                <a:ea typeface="+mn-ea"/>
                <a:cs typeface="Times New Roman" pitchFamily="18" charset="0"/>
              </a:rPr>
              <a:t>四年认证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的知名学府。自学校成立以来我们承接、培养了近</a:t>
            </a: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3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万名国际留学、游学学生。近百余次教师提升培训团。学校目前有</a:t>
            </a: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AEIS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、新加坡剑桥</a:t>
            </a: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"O"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水准课程、大学本科、硕士、教师培训以及寒暑假游学。</a:t>
            </a: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AEIS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和剑桥</a:t>
            </a: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"O"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水准升序率高达</a:t>
            </a: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70%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。获得了合作伙伴和姊妹学校的高度认可。</a:t>
            </a:r>
            <a:endParaRPr kumimoji="0" lang="en-US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商学院是新加坡汉桥学院的</a:t>
            </a:r>
            <a:r>
              <a:rPr kumimoji="0" lang="zh-CN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高端品牌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。学院汇集了一群具备商业实战经验的管理型学者作为我们的导师，为我们的学员教授最及时有效的商业知识，深入分析行业和企业的运营情况，帮助学员建立健全系统的商业思维。在这里，您不但可以为你的事业做充分的准备，还可以实现您的创业梦想。</a:t>
            </a: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Arial" pitchFamily="34" charset="0"/>
            </a:endParaRPr>
          </a:p>
        </p:txBody>
      </p:sp>
      <p:pic>
        <p:nvPicPr>
          <p:cNvPr id="15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453578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商学院大专文凭（大一）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62467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  <a:p>
            <a:pPr>
              <a:buFont typeface="Arial" panose="020B0604020202020204" pitchFamily="34" charset="0"/>
              <a:buNone/>
            </a:pPr>
            <a:endParaRPr lang="en-SG" altLang="en-US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60421" name="Table 60420"/>
          <p:cNvGraphicFramePr/>
          <p:nvPr>
            <p:extLst>
              <p:ext uri="{D42A27DB-BD31-4B8C-83A1-F6EECF244321}">
                <p14:modId xmlns:p14="http://schemas.microsoft.com/office/powerpoint/2010/main" xmlns="" val="3294417431"/>
              </p:ext>
            </p:extLst>
          </p:nvPr>
        </p:nvGraphicFramePr>
        <p:xfrm>
          <a:off x="609696" y="1299380"/>
          <a:ext cx="7962833" cy="3201196"/>
        </p:xfrm>
        <a:graphic>
          <a:graphicData uri="http://schemas.openxmlformats.org/drawingml/2006/table">
            <a:tbl>
              <a:tblPr/>
              <a:tblGrid>
                <a:gridCol w="819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71835"/>
              </a:tblGrid>
              <a:tr h="213286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2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序号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课程科目（</a:t>
                      </a:r>
                      <a:r>
                        <a:rPr lang="en-US" altLang="zh-CN" sz="1100" dirty="0" smtClean="0"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个模块）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课时</a:t>
                      </a:r>
                      <a:endParaRPr lang="en-SG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学制</a:t>
                      </a:r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考核方式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商业经济学基础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商业分工和操作流程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商业才能的培养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国际化管理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5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创新与技术管理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营销管理学原理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7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财务管理和预算编制原则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8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企业战略管理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论文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+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演讲，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国际学生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报名费：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535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7200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含考试费：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10469.95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本地学生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5951.34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含考试费含税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商学院高级大专文凭（大二）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62467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  <a:p>
            <a:pPr>
              <a:buFont typeface="Arial" panose="020B0604020202020204" pitchFamily="34" charset="0"/>
              <a:buNone/>
            </a:pPr>
            <a:endParaRPr lang="en-SG" altLang="en-US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60421" name="Table 60420"/>
          <p:cNvGraphicFramePr/>
          <p:nvPr>
            <p:extLst>
              <p:ext uri="{D42A27DB-BD31-4B8C-83A1-F6EECF244321}">
                <p14:modId xmlns:p14="http://schemas.microsoft.com/office/powerpoint/2010/main" xmlns="" val="3294417431"/>
              </p:ext>
            </p:extLst>
          </p:nvPr>
        </p:nvGraphicFramePr>
        <p:xfrm>
          <a:off x="609696" y="1299380"/>
          <a:ext cx="7962833" cy="2164868"/>
        </p:xfrm>
        <a:graphic>
          <a:graphicData uri="http://schemas.openxmlformats.org/drawingml/2006/table">
            <a:tbl>
              <a:tblPr/>
              <a:tblGrid>
                <a:gridCol w="819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28827"/>
              </a:tblGrid>
              <a:tr h="213286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2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序号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创业管理专业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国际商务管理</a:t>
                      </a:r>
                      <a:endParaRPr lang="en-SG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商业金融科技管理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全球旅游及酒店管理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商业创新与创意思维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商业创新与创意思维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金融服务中的创业思维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旅游业服务质量和技术创新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细分市场的营销分析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人工智能与数据隐私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人工智能与数据隐私</a:t>
                      </a:r>
                      <a:endParaRPr lang="en-US" altLang="en-US" sz="1100" dirty="0" smtClean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邮轮、度假村和酒店管理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财务管理和项目管理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财务和商业预测管理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商业区块链和加密货币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旅游市场营销和酒店服务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4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商业项目实习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商业项目实习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商业项目实习</a:t>
                      </a:r>
                      <a:endParaRPr lang="en-US" altLang="en-US" sz="1100" dirty="0" smtClean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商业项目实习</a:t>
                      </a:r>
                      <a:endParaRPr lang="en-US" altLang="en-US" sz="1100" dirty="0" smtClean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国际学生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报名费：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535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5253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含考试费：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5620.71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本地学生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报名费：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214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3967.56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含考试费含税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商学院萨福克大学本科（大三）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62467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  <a:p>
            <a:pPr>
              <a:buFont typeface="Arial" panose="020B0604020202020204" pitchFamily="34" charset="0"/>
              <a:buNone/>
            </a:pPr>
            <a:endParaRPr lang="en-SG" altLang="en-US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60421" name="Table 60420"/>
          <p:cNvGraphicFramePr/>
          <p:nvPr>
            <p:extLst>
              <p:ext uri="{D42A27DB-BD31-4B8C-83A1-F6EECF244321}">
                <p14:modId xmlns:p14="http://schemas.microsoft.com/office/powerpoint/2010/main" xmlns="" val="3294417431"/>
              </p:ext>
            </p:extLst>
          </p:nvPr>
        </p:nvGraphicFramePr>
        <p:xfrm>
          <a:off x="609696" y="1511312"/>
          <a:ext cx="7962833" cy="2423950"/>
        </p:xfrm>
        <a:graphic>
          <a:graphicData uri="http://schemas.openxmlformats.org/drawingml/2006/table">
            <a:tbl>
              <a:tblPr/>
              <a:tblGrid>
                <a:gridCol w="819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71835"/>
              </a:tblGrid>
              <a:tr h="213286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2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序号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课程科目（</a:t>
                      </a:r>
                      <a:r>
                        <a:rPr lang="en-US" altLang="zh-CN" sz="1100" dirty="0" smtClean="0">
                          <a:latin typeface="+mn-ea"/>
                          <a:ea typeface="+mn-ea"/>
                        </a:rPr>
                        <a:t>4+1</a:t>
                      </a: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）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课时</a:t>
                      </a:r>
                      <a:endParaRPr lang="en-SG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学制</a:t>
                      </a:r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考核方式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A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领导和管理变革 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品牌管理 或 企业财务战略 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战略管理探索 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人力资源战略管理 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扩展项目 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1.2-1.5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万子论文，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国际学生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报名费：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535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17523.39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含考试费：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4400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本地学生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报名费：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214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10249.53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| 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含考试费：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4400</a:t>
                      </a:r>
                      <a:r>
                        <a:rPr lang="zh-CN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商学院萨福克大学</a:t>
            </a:r>
            <a:r>
              <a:rPr lang="en-US" altLang="zh-CN" dirty="0" smtClean="0">
                <a:latin typeface="+mj-ea"/>
                <a:ea typeface="+mj-ea"/>
                <a:cs typeface="华文行楷"/>
              </a:rPr>
              <a:t>MBA</a:t>
            </a:r>
            <a:r>
              <a:rPr lang="zh-CN" altLang="en-US" dirty="0" smtClean="0">
                <a:latin typeface="+mj-ea"/>
                <a:ea typeface="+mj-ea"/>
                <a:cs typeface="华文行楷"/>
              </a:rPr>
              <a:t>课程介绍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62467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  <a:p>
            <a:pPr>
              <a:buFont typeface="Arial" panose="020B0604020202020204" pitchFamily="34" charset="0"/>
              <a:buNone/>
            </a:pPr>
            <a:endParaRPr lang="en-SG" altLang="en-US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60421" name="Table 60420"/>
          <p:cNvGraphicFramePr/>
          <p:nvPr>
            <p:extLst>
              <p:ext uri="{D42A27DB-BD31-4B8C-83A1-F6EECF244321}">
                <p14:modId xmlns:p14="http://schemas.microsoft.com/office/powerpoint/2010/main" xmlns="" val="3294417431"/>
              </p:ext>
            </p:extLst>
          </p:nvPr>
        </p:nvGraphicFramePr>
        <p:xfrm>
          <a:off x="609696" y="1285866"/>
          <a:ext cx="7962833" cy="3368836"/>
        </p:xfrm>
        <a:graphic>
          <a:graphicData uri="http://schemas.openxmlformats.org/drawingml/2006/table">
            <a:tbl>
              <a:tblPr/>
              <a:tblGrid>
                <a:gridCol w="819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71835"/>
              </a:tblGrid>
              <a:tr h="213286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1100" b="1" i="0" u="none" kern="1200" baseline="0" dirty="0" smtClean="0">
                        <a:solidFill>
                          <a:srgbClr val="FFFF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2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序号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课程科目（</a:t>
                      </a:r>
                      <a:r>
                        <a:rPr lang="en-US" altLang="zh-CN" sz="1100" dirty="0" smtClean="0">
                          <a:latin typeface="+mn-ea"/>
                          <a:ea typeface="+mn-ea"/>
                        </a:rPr>
                        <a:t>7+1</a:t>
                      </a: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）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课时</a:t>
                      </a:r>
                      <a:endParaRPr lang="en-SG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学制</a:t>
                      </a:r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考核方式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A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项目管理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企业财务管理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企业策略变化管理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企业运行管理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调查方法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营销策略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字个人作业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个人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&amp;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小组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分钟演讲</a:t>
                      </a:r>
                      <a:endParaRPr lang="en-US" altLang="zh-CN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企业咨询管理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字小组论文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/1000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字个人论文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毕业论文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8</a:t>
                      </a: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1.2-1.5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万子论文，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国际学生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报名费：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535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学费：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22923.68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含考试费：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5600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本地学生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报名费：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214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学费：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15202.98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含考试费：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5600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商学院萨福克大学硕士课程介绍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62467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  <a:p>
            <a:pPr>
              <a:buFont typeface="Arial" panose="020B0604020202020204" pitchFamily="34" charset="0"/>
              <a:buNone/>
            </a:pPr>
            <a:endParaRPr lang="en-SG" altLang="en-US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60421" name="Table 60420"/>
          <p:cNvGraphicFramePr/>
          <p:nvPr>
            <p:extLst>
              <p:ext uri="{D42A27DB-BD31-4B8C-83A1-F6EECF244321}">
                <p14:modId xmlns:p14="http://schemas.microsoft.com/office/powerpoint/2010/main" xmlns="" val="3294417431"/>
              </p:ext>
            </p:extLst>
          </p:nvPr>
        </p:nvGraphicFramePr>
        <p:xfrm>
          <a:off x="609696" y="1285866"/>
          <a:ext cx="7962833" cy="3201196"/>
        </p:xfrm>
        <a:graphic>
          <a:graphicData uri="http://schemas.openxmlformats.org/drawingml/2006/table">
            <a:tbl>
              <a:tblPr/>
              <a:tblGrid>
                <a:gridCol w="819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71835"/>
              </a:tblGrid>
              <a:tr h="213286">
                <a:tc gridSpan="5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1100" b="1" i="0" u="none" kern="1200" baseline="0" dirty="0" smtClean="0">
                        <a:solidFill>
                          <a:srgbClr val="FFFF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zh-CN" altLang="en-US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zh-CN" sz="1100" b="1" dirty="0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2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序号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课程科目（</a:t>
                      </a:r>
                      <a:r>
                        <a:rPr lang="en-US" altLang="zh-CN" sz="1100" dirty="0" smtClean="0">
                          <a:latin typeface="+mn-ea"/>
                          <a:ea typeface="+mn-ea"/>
                        </a:rPr>
                        <a:t>7+1</a:t>
                      </a: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）</a:t>
                      </a: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+mn-ea"/>
                          <a:ea typeface="+mn-ea"/>
                        </a:rPr>
                        <a:t>课时</a:t>
                      </a:r>
                      <a:endParaRPr lang="en-SG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学制</a:t>
                      </a:r>
                      <a:r>
                        <a:rPr lang="en-US" altLang="zh-CN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考核方式</a:t>
                      </a:r>
                      <a:endParaRPr lang="en-US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A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国际商务管理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战略性营销管理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国际背景下的人才管理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1B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管理经济学和金融学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商业研究方法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4000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2A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知识管理与信息系统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字论文，小组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个人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分钟演讲，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创新创业型社会：新的商业模式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36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个月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3000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/1000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字论文，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3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2B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毕业论文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100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8</a:t>
                      </a: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+mn-ea"/>
                        <a:ea typeface="+mn-ea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1.2-1.5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万子论文，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50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SimSun" panose="02010600030101010101" pitchFamily="2" charset="-122"/>
                          <a:ea typeface="SimSun" panose="02010600030101010101" pitchFamily="2" charset="-122"/>
                          <a:cs typeface="+mn-cs"/>
                        </a:rPr>
                        <a:t>分及格</a:t>
                      </a: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国际学生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报名费：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535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学费：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22923.68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含考试费：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5600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b="0" i="0" u="none" kern="1200" baseline="0" dirty="0" smtClean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altLang="en-US" sz="1100" b="0" i="0" u="none" kern="1200" baseline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a:txBody>
                  <a:tcPr marT="45721" marB="4572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286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dirty="0" smtClean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本地学生</a:t>
                      </a:r>
                      <a:endParaRPr lang="en-US" altLang="en-US" sz="11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报名费：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214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学费：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15202.98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 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|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含考试费：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5600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新币</a:t>
                      </a:r>
                      <a:endParaRPr lang="en-US" altLang="en-US" sz="11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5CE3326-B2D4-461D-866F-70D6308E1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2219"/>
            <a:ext cx="7886700" cy="35952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SG" sz="36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SG" sz="28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en-SG" sz="28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Distinction: 	</a:t>
            </a:r>
            <a:r>
              <a:rPr lang="en-SG" sz="28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70</a:t>
            </a:r>
            <a:r>
              <a:rPr lang="en-SG" sz="28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+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SG" sz="28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Merit:			60+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SG" sz="28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Pass:			50+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SG" sz="28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Refer/Fail:		&lt;50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FE9FAE-E8BB-4DB9-B20F-750A94D0C1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5350" y="4771106"/>
            <a:ext cx="628650" cy="270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alibri"/>
                <a:ea typeface="+mn-ea"/>
              </a:rPr>
              <a:t>PAGE </a:t>
            </a:r>
            <a:fld id="{4A9B5881-4007-4345-955A-79C2656F0C49}" type="slidenum">
              <a:rPr lang="en-US" sz="900" smtClean="0">
                <a:solidFill>
                  <a:srgbClr val="FFFFFF"/>
                </a:solidFill>
                <a:latin typeface="Calibri"/>
                <a:ea typeface="+mn-ea"/>
              </a:rPr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en-US" sz="900" dirty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萨福克大学评分标准</a:t>
            </a:r>
            <a:endParaRPr lang="en-SG" altLang="en-US" dirty="0">
              <a:latin typeface="+mj-ea"/>
              <a:ea typeface="+mj-ea"/>
            </a:endParaRPr>
          </a:p>
        </p:txBody>
      </p:sp>
      <p:pic>
        <p:nvPicPr>
          <p:cNvPr id="9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354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2362246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新加坡国情概览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4579" name="Text Placeholder 5"/>
          <p:cNvSpPr>
            <a:spLocks noGrp="1" noChangeArrowheads="1"/>
          </p:cNvSpPr>
          <p:nvPr>
            <p:ph type="body" sz="quarter" idx="23"/>
          </p:nvPr>
        </p:nvSpPr>
        <p:spPr>
          <a:xfrm>
            <a:off x="457200" y="895350"/>
            <a:ext cx="3505216" cy="32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  <a:cs typeface="华文行楷"/>
              </a:rPr>
              <a:t>新加坡共和国</a:t>
            </a:r>
            <a:r>
              <a:rPr lang="zh-CN" altLang="en-US" dirty="0"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zh-CN" dirty="0">
                <a:solidFill>
                  <a:srgbClr val="595959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en-US" dirty="0">
                <a:solidFill>
                  <a:srgbClr val="595959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Republic of Singapore)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JM" altLang="en-US" dirty="0">
              <a:solidFill>
                <a:srgbClr val="595959"/>
              </a:solidFill>
              <a:latin typeface="+mj-ea"/>
              <a:ea typeface="+mj-ea"/>
            </a:endParaRPr>
          </a:p>
        </p:txBody>
      </p:sp>
      <p:pic>
        <p:nvPicPr>
          <p:cNvPr id="24588" name="Picture Placeholder 1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5" b="1"/>
          <a:stretch/>
        </p:blipFill>
        <p:spPr>
          <a:xfrm>
            <a:off x="1926420" y="1352582"/>
            <a:ext cx="4979826" cy="2895568"/>
          </a:xfrm>
        </p:spPr>
      </p:pic>
    </p:spTree>
    <p:extLst>
      <p:ext uri="{BB962C8B-B14F-4D97-AF65-F5344CB8AC3E}">
        <p14:creationId xmlns:p14="http://schemas.microsoft.com/office/powerpoint/2010/main" xmlns="" val="1751798749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商学院萨福克大学上课安排</a:t>
            </a:r>
            <a:endParaRPr lang="en-SG" altLang="en-US" dirty="0">
              <a:latin typeface="+mj-ea"/>
              <a:ea typeface="+mj-ea"/>
            </a:endParaRPr>
          </a:p>
        </p:txBody>
      </p:sp>
      <p:sp>
        <p:nvSpPr>
          <p:cNvPr id="62467" name="Text Placeholder 3"/>
          <p:cNvSpPr>
            <a:spLocks noGrp="1" noChangeArrowheads="1"/>
          </p:cNvSpPr>
          <p:nvPr>
            <p:ph type="body" sz="quarter" idx="2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chemeClr val="accent1"/>
              </a:solidFill>
              <a:latin typeface="+mj-ea"/>
              <a:ea typeface="+mj-ea"/>
              <a:cs typeface="华文行楷"/>
            </a:endParaRPr>
          </a:p>
          <a:p>
            <a:pPr>
              <a:buFont typeface="Arial" panose="020B0604020202020204" pitchFamily="34" charset="0"/>
              <a:buNone/>
            </a:pPr>
            <a:endParaRPr lang="en-SG" altLang="en-US" dirty="0">
              <a:solidFill>
                <a:srgbClr val="595959"/>
              </a:solidFill>
              <a:latin typeface="+mj-ea"/>
              <a:ea typeface="+mj-ea"/>
              <a:cs typeface="华文行楷"/>
            </a:endParaRPr>
          </a:p>
        </p:txBody>
      </p:sp>
      <p:pic>
        <p:nvPicPr>
          <p:cNvPr id="8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714480" y="1442576"/>
            <a:ext cx="557216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CN" altLang="en-US" b="1" dirty="0" smtClean="0">
                <a:latin typeface="+mn-ea"/>
                <a:ea typeface="+mn-ea"/>
              </a:rPr>
              <a:t>课业安排</a:t>
            </a:r>
            <a:endParaRPr lang="en-US" altLang="zh-CN" b="1" dirty="0" smtClean="0">
              <a:latin typeface="+mn-ea"/>
              <a:ea typeface="+mn-ea"/>
            </a:endParaRPr>
          </a:p>
          <a:p>
            <a:pPr marL="0" indent="0" algn="ctr">
              <a:buNone/>
            </a:pPr>
            <a:endParaRPr lang="en-US" dirty="0" smtClean="0">
              <a:latin typeface="+mn-ea"/>
              <a:ea typeface="+mn-ea"/>
            </a:endParaRPr>
          </a:p>
          <a:p>
            <a:pPr algn="ctr"/>
            <a:r>
              <a:rPr lang="zh-CN" altLang="en-US" sz="1400" dirty="0" smtClean="0">
                <a:latin typeface="+mn-ea"/>
                <a:ea typeface="+mn-ea"/>
              </a:rPr>
              <a:t>线下</a:t>
            </a:r>
            <a:r>
              <a:rPr lang="en-US" altLang="zh-CN" sz="1400" dirty="0" smtClean="0">
                <a:latin typeface="+mn-ea"/>
                <a:ea typeface="+mn-ea"/>
              </a:rPr>
              <a:t>/</a:t>
            </a:r>
            <a:r>
              <a:rPr lang="zh-CN" altLang="en-US" sz="1400" dirty="0" smtClean="0">
                <a:latin typeface="+mn-ea"/>
                <a:ea typeface="+mn-ea"/>
              </a:rPr>
              <a:t>线上</a:t>
            </a:r>
            <a:r>
              <a:rPr lang="en-SG" sz="1400" dirty="0" smtClean="0">
                <a:solidFill>
                  <a:srgbClr val="000000"/>
                </a:solidFill>
                <a:latin typeface="+mn-ea"/>
                <a:ea typeface="+mn-ea"/>
              </a:rPr>
              <a:t>: 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学期前</a:t>
            </a:r>
            <a:r>
              <a:rPr lang="en-SG" sz="1400" dirty="0" smtClean="0">
                <a:solidFill>
                  <a:srgbClr val="000000"/>
                </a:solidFill>
                <a:latin typeface="+mn-ea"/>
                <a:ea typeface="+mn-ea"/>
              </a:rPr>
              <a:t>2 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个月</a:t>
            </a:r>
            <a:endParaRPr lang="en-US" altLang="zh-CN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ctr"/>
            <a:endParaRPr lang="en-SG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完成论文</a:t>
            </a:r>
            <a:r>
              <a:rPr lang="en-SG" sz="1400" dirty="0" smtClean="0">
                <a:solidFill>
                  <a:srgbClr val="000000"/>
                </a:solidFill>
                <a:latin typeface="+mn-ea"/>
                <a:ea typeface="+mn-ea"/>
              </a:rPr>
              <a:t>: 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学期最后</a:t>
            </a:r>
            <a:r>
              <a:rPr lang="en-SG" sz="1400" dirty="0" smtClean="0">
                <a:solidFill>
                  <a:srgbClr val="000000"/>
                </a:solidFill>
                <a:latin typeface="+mn-ea"/>
                <a:ea typeface="+mn-ea"/>
              </a:rPr>
              <a:t>1 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个月</a:t>
            </a:r>
            <a:endParaRPr lang="en-SG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endParaRPr lang="en-SG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每个学期共计</a:t>
            </a:r>
            <a:r>
              <a:rPr lang="en-SG" sz="1400" dirty="0" smtClean="0">
                <a:solidFill>
                  <a:srgbClr val="000000"/>
                </a:solidFill>
                <a:latin typeface="+mn-ea"/>
                <a:ea typeface="+mn-ea"/>
              </a:rPr>
              <a:t>: 3 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个月</a:t>
            </a:r>
            <a:r>
              <a:rPr lang="en-SG" sz="140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r>
              <a:rPr lang="zh-CN" altLang="en-US" b="1" dirty="0" smtClean="0">
                <a:solidFill>
                  <a:srgbClr val="000000"/>
                </a:solidFill>
                <a:latin typeface="+mn-ea"/>
                <a:ea typeface="+mn-ea"/>
              </a:rPr>
              <a:t>上课时间</a:t>
            </a:r>
            <a:endParaRPr lang="en-US" altLang="zh-CN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endParaRPr lang="en-US" altLang="zh-CN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每周一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三 上午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7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点 至 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9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点 共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  <a:ea typeface="+mn-ea"/>
              </a:rPr>
              <a:t>8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  <a:ea typeface="+mn-ea"/>
              </a:rPr>
              <a:t>周</a:t>
            </a:r>
            <a:endParaRPr lang="en-US" altLang="zh-CN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endParaRPr lang="en-US" altLang="zh-CN" sz="14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0" indent="0" algn="ctr">
              <a:buNone/>
            </a:pPr>
            <a:r>
              <a:rPr lang="zh-CN" altLang="en-US" sz="1400" dirty="0" smtClean="0">
                <a:solidFill>
                  <a:schemeClr val="accent3"/>
                </a:solidFill>
                <a:latin typeface="+mn-ea"/>
                <a:ea typeface="+mn-ea"/>
              </a:rPr>
              <a:t>每周六 上午</a:t>
            </a:r>
            <a:r>
              <a:rPr lang="en-US" altLang="zh-CN" sz="1400" dirty="0" smtClean="0">
                <a:solidFill>
                  <a:schemeClr val="accent3"/>
                </a:solidFill>
                <a:latin typeface="+mn-ea"/>
                <a:ea typeface="+mn-ea"/>
              </a:rPr>
              <a:t>9</a:t>
            </a:r>
            <a:r>
              <a:rPr lang="zh-CN" altLang="en-US" sz="1400" dirty="0" smtClean="0">
                <a:solidFill>
                  <a:schemeClr val="accent3"/>
                </a:solidFill>
                <a:latin typeface="+mn-ea"/>
                <a:ea typeface="+mn-ea"/>
              </a:rPr>
              <a:t>点 至 下午</a:t>
            </a:r>
            <a:r>
              <a:rPr lang="en-US" altLang="zh-CN" sz="1400" dirty="0" smtClean="0">
                <a:solidFill>
                  <a:schemeClr val="accent3"/>
                </a:solidFill>
                <a:latin typeface="+mn-ea"/>
                <a:ea typeface="+mn-ea"/>
              </a:rPr>
              <a:t>3</a:t>
            </a:r>
            <a:r>
              <a:rPr lang="zh-CN" altLang="en-US" sz="1400" dirty="0" smtClean="0">
                <a:solidFill>
                  <a:schemeClr val="accent3"/>
                </a:solidFill>
                <a:latin typeface="+mn-ea"/>
                <a:ea typeface="+mn-ea"/>
              </a:rPr>
              <a:t>点 共</a:t>
            </a:r>
            <a:r>
              <a:rPr lang="en-US" altLang="zh-CN" sz="1400" dirty="0" smtClean="0">
                <a:solidFill>
                  <a:schemeClr val="accent3"/>
                </a:solidFill>
                <a:latin typeface="+mn-ea"/>
                <a:ea typeface="+mn-ea"/>
              </a:rPr>
              <a:t>4</a:t>
            </a:r>
            <a:r>
              <a:rPr lang="zh-CN" altLang="en-US" sz="1400" dirty="0" smtClean="0">
                <a:solidFill>
                  <a:schemeClr val="accent3"/>
                </a:solidFill>
                <a:latin typeface="+mn-ea"/>
                <a:ea typeface="+mn-ea"/>
              </a:rPr>
              <a:t>周</a:t>
            </a:r>
            <a:endParaRPr lang="en-SG" sz="1400" dirty="0" smtClean="0">
              <a:solidFill>
                <a:schemeClr val="accent3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FE9FAE-E8BB-4DB9-B20F-750A94D0C1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5350" y="4771106"/>
            <a:ext cx="628650" cy="270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alibri"/>
                <a:ea typeface="+mn-ea"/>
              </a:rPr>
              <a:t>PAGE </a:t>
            </a:r>
            <a:fld id="{4A9B5881-4007-4345-955A-79C2656F0C49}" type="slidenum">
              <a:rPr lang="en-US" sz="900" smtClean="0">
                <a:solidFill>
                  <a:srgbClr val="FFFFFF"/>
                </a:solidFill>
                <a:latin typeface="Calibri"/>
                <a:ea typeface="+mn-ea"/>
              </a:rPr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en-US" sz="900" dirty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A1C8082D-24CD-4557-93F3-A4631DA09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7056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en-US" altLang="en-US" sz="1100" dirty="0">
                <a:solidFill>
                  <a:srgbClr val="4472C4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77673A7A-BB51-4422-A844-8EFD4A48D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34" y="1571618"/>
            <a:ext cx="8099714" cy="291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zh-CN" altLang="en-US" sz="1200" b="1" dirty="0" smtClean="0">
                <a:latin typeface="+mn-ea"/>
                <a:ea typeface="+mn-ea"/>
                <a:cs typeface="华文行楷"/>
              </a:rPr>
              <a:t>三小时的考试中，考试包含四个主要部分：口语、听力、写作和阅读。</a:t>
            </a:r>
            <a:endParaRPr lang="en-US" altLang="zh-CN" sz="1200" b="1" dirty="0" smtClean="0">
              <a:latin typeface="+mn-ea"/>
              <a:ea typeface="+mn-ea"/>
              <a:cs typeface="华文行楷"/>
            </a:endParaRPr>
          </a:p>
          <a:p>
            <a:pPr algn="ctr" defTabSz="685800">
              <a:spcBef>
                <a:spcPct val="20000"/>
              </a:spcBef>
            </a:pPr>
            <a:endParaRPr lang="zh-CN" altLang="en-US" sz="1200" b="1" dirty="0" smtClean="0">
              <a:latin typeface="+mn-ea"/>
              <a:ea typeface="+mn-ea"/>
              <a:cs typeface="华文行楷"/>
            </a:endParaRPr>
          </a:p>
          <a:p>
            <a:pPr algn="ctr" defTabSz="685800">
              <a:spcBef>
                <a:spcPct val="20000"/>
              </a:spcBef>
            </a:pP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写作和阅读部分之间有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20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分钟的休息时间</a:t>
            </a:r>
            <a:endParaRPr lang="en-US" altLang="zh-CN" sz="1200" dirty="0" smtClean="0">
              <a:latin typeface="+mn-ea"/>
              <a:ea typeface="+mn-ea"/>
              <a:cs typeface="华文行楷"/>
            </a:endParaRPr>
          </a:p>
          <a:p>
            <a:pPr algn="ctr" defTabSz="685800">
              <a:spcBef>
                <a:spcPct val="20000"/>
              </a:spcBef>
            </a:pPr>
            <a:endParaRPr lang="zh-CN" altLang="en-US" sz="1200" dirty="0" smtClean="0">
              <a:latin typeface="+mn-ea"/>
              <a:ea typeface="+mn-ea"/>
              <a:cs typeface="华文行楷"/>
            </a:endParaRPr>
          </a:p>
          <a:p>
            <a:pPr algn="ctr" defTabSz="685800">
              <a:spcBef>
                <a:spcPct val="20000"/>
              </a:spcBef>
            </a:pP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第一部分：口语部分测试（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25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分）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(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考试时间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20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分钟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)</a:t>
            </a:r>
          </a:p>
          <a:p>
            <a:pPr algn="ctr" defTabSz="685800">
              <a:spcBef>
                <a:spcPct val="20000"/>
              </a:spcBef>
            </a:pP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第二部分：听力部分测试（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25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分）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(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考试时间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40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分钟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)</a:t>
            </a:r>
          </a:p>
          <a:p>
            <a:pPr algn="ctr" defTabSz="685800">
              <a:spcBef>
                <a:spcPct val="20000"/>
              </a:spcBef>
            </a:pP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第三部分：写作部分测试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(25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)(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考试时间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40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分钟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)</a:t>
            </a:r>
          </a:p>
          <a:p>
            <a:pPr algn="ctr" defTabSz="685800">
              <a:spcBef>
                <a:spcPct val="20000"/>
              </a:spcBef>
            </a:pPr>
            <a:endParaRPr lang="en-US" altLang="zh-CN" sz="1200" dirty="0" smtClean="0">
              <a:latin typeface="+mn-ea"/>
              <a:ea typeface="+mn-ea"/>
              <a:cs typeface="华文行楷"/>
            </a:endParaRPr>
          </a:p>
          <a:p>
            <a:pPr algn="ctr" defTabSz="685800">
              <a:spcBef>
                <a:spcPct val="20000"/>
              </a:spcBef>
            </a:pPr>
            <a:r>
              <a:rPr lang="zh-CN" altLang="en-US" sz="1200" b="1" dirty="0" smtClean="0">
                <a:solidFill>
                  <a:schemeClr val="accent3"/>
                </a:solidFill>
                <a:latin typeface="+mn-ea"/>
                <a:ea typeface="+mn-ea"/>
                <a:cs typeface="华文行楷"/>
              </a:rPr>
              <a:t>休息时间</a:t>
            </a:r>
          </a:p>
          <a:p>
            <a:pPr algn="ctr" defTabSz="685800">
              <a:spcBef>
                <a:spcPct val="20000"/>
              </a:spcBef>
            </a:pP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20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分钟</a:t>
            </a:r>
          </a:p>
          <a:p>
            <a:pPr algn="ctr" defTabSz="685800">
              <a:spcBef>
                <a:spcPct val="20000"/>
              </a:spcBef>
            </a:pP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第四部分：阅读部分测试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(25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)(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考试时间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60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分钟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)</a:t>
            </a:r>
          </a:p>
          <a:p>
            <a:pPr algn="ctr" defTabSz="685800">
              <a:spcBef>
                <a:spcPct val="20000"/>
              </a:spcBef>
            </a:pP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_________</a:t>
            </a:r>
          </a:p>
          <a:p>
            <a:pPr algn="ctr" defTabSz="685800">
              <a:spcBef>
                <a:spcPct val="20000"/>
              </a:spcBef>
            </a:pP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总分：</a:t>
            </a:r>
            <a:r>
              <a:rPr lang="en-US" altLang="zh-CN" sz="1200" dirty="0" smtClean="0">
                <a:latin typeface="+mn-ea"/>
                <a:ea typeface="+mn-ea"/>
                <a:cs typeface="华文行楷"/>
              </a:rPr>
              <a:t>100</a:t>
            </a:r>
            <a:r>
              <a:rPr lang="zh-CN" altLang="en-US" sz="1200" dirty="0" smtClean="0">
                <a:latin typeface="+mn-ea"/>
                <a:ea typeface="+mn-ea"/>
                <a:cs typeface="华文行楷"/>
              </a:rPr>
              <a:t>分</a:t>
            </a:r>
            <a:endParaRPr lang="en-US" altLang="en-US" sz="1200" dirty="0" smtClean="0">
              <a:latin typeface="+mn-ea"/>
              <a:ea typeface="+mn-ea"/>
              <a:cs typeface="华文行楷"/>
            </a:endParaRPr>
          </a:p>
        </p:txBody>
      </p:sp>
      <p:sp>
        <p:nvSpPr>
          <p:cNvPr id="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zh-CN" altLang="en-US" dirty="0" smtClean="0">
                <a:latin typeface="+mj-ea"/>
                <a:ea typeface="+mj-ea"/>
                <a:cs typeface="华文行楷"/>
              </a:rPr>
              <a:t>商学院入学英文测试（</a:t>
            </a:r>
            <a:r>
              <a:rPr lang="en-US" altLang="zh-CN" dirty="0" smtClean="0">
                <a:latin typeface="+mj-ea"/>
                <a:ea typeface="+mj-ea"/>
                <a:cs typeface="华文行楷"/>
              </a:rPr>
              <a:t>TELP</a:t>
            </a:r>
            <a:r>
              <a:rPr lang="zh-CN" altLang="en-US" dirty="0" smtClean="0">
                <a:latin typeface="+mj-ea"/>
                <a:ea typeface="+mj-ea"/>
                <a:cs typeface="华文行楷"/>
              </a:rPr>
              <a:t>）</a:t>
            </a:r>
            <a:endParaRPr lang="en-SG" altLang="en-US" dirty="0">
              <a:latin typeface="+mj-ea"/>
              <a:ea typeface="+mj-ea"/>
            </a:endParaRPr>
          </a:p>
        </p:txBody>
      </p:sp>
      <p:pic>
        <p:nvPicPr>
          <p:cNvPr id="9" name="Picture 1" descr="C:\Users\LEO\Desktop\University_of_Suffolk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14296"/>
            <a:ext cx="2551107" cy="629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92587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6199E4AA-EC92-45B1-A5B3-F5FBA6713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904" y="735806"/>
            <a:ext cx="7714192" cy="42929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FE9FAE-E8BB-4DB9-B20F-750A94D0C1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5350" y="4771106"/>
            <a:ext cx="628650" cy="270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alibri"/>
                <a:ea typeface="+mn-ea"/>
              </a:rPr>
              <a:t>PAGE </a:t>
            </a:r>
            <a:fld id="{4A9B5881-4007-4345-955A-79C2656F0C49}" type="slidenum">
              <a:rPr lang="en-US" sz="900" smtClean="0">
                <a:solidFill>
                  <a:srgbClr val="FFFFFF"/>
                </a:solidFill>
                <a:latin typeface="Calibri"/>
                <a:ea typeface="+mn-ea"/>
              </a:rPr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en-US" sz="900" dirty="0">
              <a:solidFill>
                <a:srgbClr val="FFFFFF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398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AE07BE75-9635-4536-A64A-FFFF20C82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655" y="748145"/>
            <a:ext cx="7737764" cy="42929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FE9FAE-E8BB-4DB9-B20F-750A94D0C1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5350" y="4771106"/>
            <a:ext cx="628650" cy="270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alibri"/>
                <a:ea typeface="+mn-ea"/>
              </a:rPr>
              <a:t>PAGE </a:t>
            </a:r>
            <a:fld id="{4A9B5881-4007-4345-955A-79C2656F0C49}" type="slidenum">
              <a:rPr lang="en-US" sz="900" smtClean="0">
                <a:solidFill>
                  <a:srgbClr val="FFFFFF"/>
                </a:solidFill>
                <a:latin typeface="Calibri"/>
                <a:ea typeface="+mn-ea"/>
              </a:rPr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en-US" sz="900" dirty="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BC5251-F050-45B7-AFC2-BC068CFC037A}"/>
              </a:ext>
            </a:extLst>
          </p:cNvPr>
          <p:cNvSpPr txBox="1"/>
          <p:nvPr/>
        </p:nvSpPr>
        <p:spPr>
          <a:xfrm>
            <a:off x="5286380" y="195726"/>
            <a:ext cx="3151909" cy="392415"/>
          </a:xfrm>
          <a:prstGeom prst="rect">
            <a:avLst/>
          </a:prstGeom>
          <a:solidFill>
            <a:srgbClr val="FF0000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SG" sz="2100" b="1" dirty="0">
                <a:solidFill>
                  <a:schemeClr val="bg1"/>
                </a:solidFill>
              </a:rPr>
              <a:t>Digital Library (Discovery)</a:t>
            </a:r>
            <a:endParaRPr lang="en-US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8469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Placeholder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45" b="784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-36513" y="1123950"/>
            <a:ext cx="9180513" cy="1447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常见问题解答</a:t>
            </a:r>
            <a:endParaRPr lang="en-US" altLang="en-US" sz="2400" dirty="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常见问题解答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66563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33400" y="89535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留学新加坡常见问题解答</a:t>
            </a:r>
            <a:endParaRPr lang="en-JM" altLang="en-US" sz="1200" b="1">
              <a:latin typeface="+mj-ea"/>
              <a:ea typeface="+mj-ea"/>
              <a:cs typeface="华文行楷"/>
            </a:endParaRPr>
          </a:p>
        </p:txBody>
      </p:sp>
      <p:sp>
        <p:nvSpPr>
          <p:cNvPr id="66564" name="TextBox 36"/>
          <p:cNvSpPr txBox="1">
            <a:spLocks noChangeArrowheads="1"/>
          </p:cNvSpPr>
          <p:nvPr/>
        </p:nvSpPr>
        <p:spPr bwMode="auto">
          <a:xfrm>
            <a:off x="611188" y="3425825"/>
            <a:ext cx="1717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200" dirty="0">
                <a:latin typeface="+mn-ea"/>
                <a:ea typeface="+mn-ea"/>
                <a:cs typeface="华文行楷"/>
              </a:rPr>
              <a:t>新加坡留学申请容易吗</a:t>
            </a:r>
            <a:r>
              <a:rPr lang="en-US" altLang="zh-CN" sz="1200" dirty="0">
                <a:latin typeface="+mn-ea"/>
                <a:ea typeface="+mn-ea"/>
                <a:cs typeface="华文行楷"/>
              </a:rPr>
              <a:t>?</a:t>
            </a:r>
          </a:p>
        </p:txBody>
      </p:sp>
      <p:sp>
        <p:nvSpPr>
          <p:cNvPr id="66565" name="TextBox 37"/>
          <p:cNvSpPr txBox="1">
            <a:spLocks noChangeArrowheads="1"/>
          </p:cNvSpPr>
          <p:nvPr/>
        </p:nvSpPr>
        <p:spPr bwMode="auto">
          <a:xfrm>
            <a:off x="2624138" y="3417888"/>
            <a:ext cx="1717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200">
                <a:latin typeface="+mn-ea"/>
                <a:ea typeface="+mn-ea"/>
                <a:cs typeface="华文行楷"/>
              </a:rPr>
              <a:t>参加新加坡公立教育预备课程的学生入学流程是怎样的？</a:t>
            </a:r>
          </a:p>
        </p:txBody>
      </p:sp>
      <p:sp>
        <p:nvSpPr>
          <p:cNvPr id="66566" name="TextBox 38"/>
          <p:cNvSpPr txBox="1">
            <a:spLocks noChangeArrowheads="1"/>
          </p:cNvSpPr>
          <p:nvPr/>
        </p:nvSpPr>
        <p:spPr bwMode="auto">
          <a:xfrm>
            <a:off x="4603750" y="3417888"/>
            <a:ext cx="171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200">
                <a:latin typeface="+mn-ea"/>
                <a:ea typeface="+mn-ea"/>
                <a:cs typeface="华文行楷"/>
              </a:rPr>
              <a:t>申请学生准证时需要准备哪些材料呢</a:t>
            </a:r>
            <a:r>
              <a:rPr lang="en-US" altLang="zh-CN" sz="1200">
                <a:latin typeface="+mn-ea"/>
                <a:ea typeface="+mn-ea"/>
                <a:cs typeface="华文行楷"/>
              </a:rPr>
              <a:t>?</a:t>
            </a:r>
            <a:endParaRPr lang="en-JM" altLang="en-US" sz="1200">
              <a:latin typeface="+mn-ea"/>
              <a:ea typeface="+mn-ea"/>
              <a:cs typeface="华文行楷"/>
            </a:endParaRPr>
          </a:p>
        </p:txBody>
      </p:sp>
      <p:sp>
        <p:nvSpPr>
          <p:cNvPr id="66567" name="TextBox 39"/>
          <p:cNvSpPr txBox="1">
            <a:spLocks noChangeArrowheads="1"/>
          </p:cNvSpPr>
          <p:nvPr/>
        </p:nvSpPr>
        <p:spPr bwMode="auto">
          <a:xfrm>
            <a:off x="6616700" y="3409950"/>
            <a:ext cx="1717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zh-CN" altLang="en-US" sz="1200">
                <a:latin typeface="+mn-ea"/>
                <a:ea typeface="+mn-ea"/>
                <a:cs typeface="华文行楷"/>
              </a:rPr>
              <a:t>新加坡留学费用高吗</a:t>
            </a:r>
            <a:r>
              <a:rPr lang="en-US" altLang="zh-CN" sz="1200">
                <a:latin typeface="+mn-ea"/>
                <a:ea typeface="+mn-ea"/>
                <a:cs typeface="华文行楷"/>
              </a:rPr>
              <a:t>?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750524" y="1787637"/>
            <a:ext cx="1439996" cy="1439997"/>
            <a:chOff x="750524" y="1787639"/>
            <a:chExt cx="1439998" cy="1439998"/>
          </a:xfrm>
          <a:solidFill>
            <a:schemeClr val="accent1"/>
          </a:solidFill>
        </p:grpSpPr>
        <p:sp>
          <p:nvSpPr>
            <p:cNvPr id="36" name="Oval 35"/>
            <p:cNvSpPr>
              <a:spLocks noChangeAspect="1"/>
            </p:cNvSpPr>
            <p:nvPr/>
          </p:nvSpPr>
          <p:spPr>
            <a:xfrm rot="16200000">
              <a:off x="750524" y="1787639"/>
              <a:ext cx="1439998" cy="1439998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chemeClr val="bg1"/>
                </a:solidFill>
                <a:latin typeface="Franklin Gothic Demi" pitchFamily="34" charset="0"/>
              </a:endParaRPr>
            </a:p>
          </p:txBody>
        </p:sp>
        <p:pic>
          <p:nvPicPr>
            <p:cNvPr id="3" name="Picture 2" descr="bulb.pn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tretch>
              <a:fillRect/>
            </a:stretch>
          </p:blipFill>
          <p:spPr>
            <a:xfrm>
              <a:off x="1219200" y="2190750"/>
              <a:ext cx="458391" cy="666750"/>
            </a:xfrm>
            <a:prstGeom prst="rect">
              <a:avLst/>
            </a:prstGeom>
            <a:grpFill/>
          </p:spPr>
        </p:pic>
      </p:grpSp>
      <p:grpSp>
        <p:nvGrpSpPr>
          <p:cNvPr id="5" name="Group 9"/>
          <p:cNvGrpSpPr/>
          <p:nvPr/>
        </p:nvGrpSpPr>
        <p:grpSpPr>
          <a:xfrm>
            <a:off x="2740950" y="1795825"/>
            <a:ext cx="1439998" cy="1439998"/>
            <a:chOff x="2762477" y="1795827"/>
            <a:chExt cx="1439998" cy="1439998"/>
          </a:xfrm>
          <a:solidFill>
            <a:schemeClr val="accent1"/>
          </a:solidFill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 rot="16200000">
              <a:off x="2762477" y="1795827"/>
              <a:ext cx="1439998" cy="1439998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87CB3D"/>
                </a:solidFill>
                <a:latin typeface="Franklin Gothic Demi" pitchFamily="34" charset="0"/>
              </a:endParaRPr>
            </a:p>
          </p:txBody>
        </p:sp>
        <p:pic>
          <p:nvPicPr>
            <p:cNvPr id="4" name="Picture 3" descr="like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tretch>
              <a:fillRect/>
            </a:stretch>
          </p:blipFill>
          <p:spPr>
            <a:xfrm>
              <a:off x="3200400" y="2114550"/>
              <a:ext cx="685800" cy="685800"/>
            </a:xfrm>
            <a:prstGeom prst="rect">
              <a:avLst/>
            </a:prstGeom>
            <a:grpFill/>
          </p:spPr>
        </p:pic>
      </p:grpSp>
      <p:grpSp>
        <p:nvGrpSpPr>
          <p:cNvPr id="8" name="Group 8"/>
          <p:cNvGrpSpPr/>
          <p:nvPr/>
        </p:nvGrpSpPr>
        <p:grpSpPr>
          <a:xfrm>
            <a:off x="4731376" y="1795937"/>
            <a:ext cx="1439997" cy="1439998"/>
            <a:chOff x="4742418" y="1795939"/>
            <a:chExt cx="1439998" cy="1439998"/>
          </a:xfrm>
          <a:solidFill>
            <a:schemeClr val="accent1"/>
          </a:solidFill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 rot="16200000">
              <a:off x="4742418" y="1795939"/>
              <a:ext cx="1439998" cy="1439998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87CB3D"/>
                </a:solidFill>
                <a:latin typeface="Franklin Gothic Demi" pitchFamily="34" charset="0"/>
              </a:endParaRPr>
            </a:p>
          </p:txBody>
        </p:sp>
        <p:pic>
          <p:nvPicPr>
            <p:cNvPr id="6" name="Picture 5" descr="paperplane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</a:blip>
            <a:stretch>
              <a:fillRect/>
            </a:stretch>
          </p:blipFill>
          <p:spPr>
            <a:xfrm>
              <a:off x="5105400" y="2190750"/>
              <a:ext cx="590550" cy="590550"/>
            </a:xfrm>
            <a:prstGeom prst="rect">
              <a:avLst/>
            </a:prstGeom>
            <a:grpFill/>
          </p:spPr>
        </p:pic>
      </p:grpSp>
      <p:grpSp>
        <p:nvGrpSpPr>
          <p:cNvPr id="9" name="Group 10"/>
          <p:cNvGrpSpPr/>
          <p:nvPr/>
        </p:nvGrpSpPr>
        <p:grpSpPr>
          <a:xfrm>
            <a:off x="6721801" y="1795937"/>
            <a:ext cx="1439997" cy="1439998"/>
            <a:chOff x="6721801" y="1795939"/>
            <a:chExt cx="1439998" cy="1439998"/>
          </a:xfrm>
          <a:solidFill>
            <a:schemeClr val="accent1"/>
          </a:solidFill>
        </p:grpSpPr>
        <p:sp>
          <p:nvSpPr>
            <p:cNvPr id="33" name="Oval 32"/>
            <p:cNvSpPr>
              <a:spLocks noChangeAspect="1"/>
            </p:cNvSpPr>
            <p:nvPr/>
          </p:nvSpPr>
          <p:spPr>
            <a:xfrm rot="16200000">
              <a:off x="6721801" y="1795939"/>
              <a:ext cx="1439998" cy="1439998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87CB3D"/>
                </a:solidFill>
                <a:latin typeface="Franklin Gothic Demi" pitchFamily="34" charset="0"/>
              </a:endParaRPr>
            </a:p>
          </p:txBody>
        </p:sp>
        <p:pic>
          <p:nvPicPr>
            <p:cNvPr id="7" name="Picture 6" descr="note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</a:blip>
            <a:stretch>
              <a:fillRect/>
            </a:stretch>
          </p:blipFill>
          <p:spPr>
            <a:xfrm>
              <a:off x="7162800" y="2266950"/>
              <a:ext cx="609600" cy="571500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191000" y="1962150"/>
            <a:ext cx="42672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7625" sx="89000" sy="89000" algn="ctr" rotWithShape="0">
              <a:srgbClr val="808080">
                <a:alpha val="39999"/>
              </a:srgbClr>
            </a:outerShdw>
          </a:effectLst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noProof="1">
              <a:solidFill>
                <a:srgbClr val="FFFFFF"/>
              </a:solidFill>
            </a:endParaRPr>
          </a:p>
        </p:txBody>
      </p:sp>
      <p:sp>
        <p:nvSpPr>
          <p:cNvPr id="67587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常见问题解答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65539" name="Text Placeholder 4"/>
          <p:cNvSpPr>
            <a:spLocks noGrp="1" noChangeArrowheads="1"/>
          </p:cNvSpPr>
          <p:nvPr>
            <p:ph type="body" sz="quarter" idx="47"/>
          </p:nvPr>
        </p:nvSpPr>
        <p:spPr>
          <a:xfrm>
            <a:off x="609600" y="1558925"/>
            <a:ext cx="3048000" cy="403225"/>
          </a:xfrm>
        </p:spPr>
        <p:txBody>
          <a:bodyPr>
            <a:normAutofit/>
          </a:bodyPr>
          <a:lstStyle/>
          <a:p>
            <a:pPr marL="228600" indent="-228600"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每日点名制度与考勤要求</a:t>
            </a:r>
            <a:endParaRPr lang="en-US" altLang="zh-CN" dirty="0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0" name="Text Placeholder 5"/>
          <p:cNvSpPr>
            <a:spLocks noGrp="1" noChangeArrowheads="1"/>
          </p:cNvSpPr>
          <p:nvPr>
            <p:ph type="body" sz="quarter" idx="48"/>
          </p:nvPr>
        </p:nvSpPr>
        <p:spPr>
          <a:xfrm>
            <a:off x="609600" y="2092325"/>
            <a:ext cx="3048000" cy="403225"/>
          </a:xfrm>
        </p:spPr>
        <p:txBody>
          <a:bodyPr>
            <a:normAutofit/>
          </a:bodyPr>
          <a:lstStyle/>
          <a:p>
            <a:pPr marL="228600" indent="-228600">
              <a:buFont typeface="Wingdings" panose="05000000000000000000" pitchFamily="2" charset="2"/>
              <a:buChar char="ü"/>
              <a:defRPr/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每日课堂巡检制度</a:t>
            </a:r>
            <a:endParaRPr lang="en-US" altLang="zh-CN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1" name="Text Placeholder 6"/>
          <p:cNvSpPr>
            <a:spLocks noGrp="1" noChangeArrowheads="1"/>
          </p:cNvSpPr>
          <p:nvPr>
            <p:ph type="body" sz="quarter" idx="49"/>
          </p:nvPr>
        </p:nvSpPr>
        <p:spPr>
          <a:xfrm>
            <a:off x="609600" y="2701925"/>
            <a:ext cx="3048000" cy="403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 任课老师每日提交课堂情况报告</a:t>
            </a:r>
            <a:endParaRPr lang="en-US" altLang="zh-CN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2" name="Text Placeholder 7"/>
          <p:cNvSpPr>
            <a:spLocks noGrp="1" noChangeArrowheads="1"/>
          </p:cNvSpPr>
          <p:nvPr>
            <p:ph type="body" sz="quarter" idx="50"/>
          </p:nvPr>
        </p:nvSpPr>
        <p:spPr>
          <a:xfrm>
            <a:off x="609600" y="3235325"/>
            <a:ext cx="3048000" cy="403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 任课老师每周提交授课进度报告</a:t>
            </a:r>
            <a:endParaRPr lang="en-US" altLang="zh-CN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3" name="Text Placeholder 8"/>
          <p:cNvSpPr>
            <a:spLocks noGrp="1" noChangeArrowheads="1"/>
          </p:cNvSpPr>
          <p:nvPr>
            <p:ph type="body" sz="quarter" idx="51"/>
          </p:nvPr>
        </p:nvSpPr>
        <p:spPr>
          <a:xfrm>
            <a:off x="609600" y="3768725"/>
            <a:ext cx="3048000" cy="403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 不定期进班听课制度</a:t>
            </a:r>
            <a:endParaRPr lang="en-US" altLang="zh-CN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4" name="Text Placeholder 9"/>
          <p:cNvSpPr>
            <a:spLocks noGrp="1" noChangeArrowheads="1"/>
          </p:cNvSpPr>
          <p:nvPr>
            <p:ph type="body" sz="quarter" idx="60"/>
          </p:nvPr>
        </p:nvSpPr>
        <p:spPr>
          <a:xfrm>
            <a:off x="4210050" y="1558925"/>
            <a:ext cx="4095750" cy="403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 不定期安排与家长</a:t>
            </a:r>
            <a:r>
              <a:rPr lang="en-US" altLang="zh-CN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/</a:t>
            </a: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监护人的电话或邮件沟通</a:t>
            </a:r>
            <a:endParaRPr lang="en-US" altLang="zh-CN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5" name="Text Placeholder 10"/>
          <p:cNvSpPr>
            <a:spLocks noGrp="1" noChangeArrowheads="1"/>
          </p:cNvSpPr>
          <p:nvPr>
            <p:ph type="body" sz="quarter" idx="61"/>
          </p:nvPr>
        </p:nvSpPr>
        <p:spPr>
          <a:xfrm>
            <a:off x="4210050" y="2092325"/>
            <a:ext cx="3943350" cy="403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 邀请学习表现波动的学生进行一对一谈话</a:t>
            </a:r>
            <a:endParaRPr lang="en-US" altLang="zh-CN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6" name="Text Placeholder 11"/>
          <p:cNvSpPr>
            <a:spLocks noGrp="1" noChangeArrowheads="1"/>
          </p:cNvSpPr>
          <p:nvPr>
            <p:ph type="body" sz="quarter" idx="62"/>
          </p:nvPr>
        </p:nvSpPr>
        <p:spPr>
          <a:xfrm>
            <a:off x="4210050" y="2701925"/>
            <a:ext cx="3790950" cy="403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 每月向留学中介提交学生情况书面报告  </a:t>
            </a:r>
            <a:endParaRPr lang="en-US" altLang="zh-CN" dirty="0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5547" name="Text Placeholder 12"/>
          <p:cNvSpPr>
            <a:spLocks noGrp="1" noChangeArrowheads="1"/>
          </p:cNvSpPr>
          <p:nvPr>
            <p:ph type="body" sz="quarter" idx="63"/>
          </p:nvPr>
        </p:nvSpPr>
        <p:spPr>
          <a:xfrm>
            <a:off x="4210050" y="3235325"/>
            <a:ext cx="4629150" cy="403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   定期向家长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华文行楷"/>
              </a:rPr>
              <a:t>监护人发送学生（重要）考试成绩报告单</a:t>
            </a:r>
            <a:endParaRPr lang="en-US" altLang="zh-CN" dirty="0">
              <a:solidFill>
                <a:schemeClr val="tx1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67597" name="Text Placeholder 1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校方如何实施对于学生的日常学习管理？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b="1">
              <a:latin typeface="+mj-ea"/>
              <a:ea typeface="+mj-ea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常见问题解答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68611" name="Text Placeholder 9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72390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政府小学预备课程（小二到小五）（</a:t>
            </a:r>
            <a:r>
              <a:rPr lang="en-US" altLang="zh-CN" sz="1200" b="1">
                <a:latin typeface="+mj-ea"/>
                <a:ea typeface="+mj-ea"/>
                <a:cs typeface="华文行楷"/>
              </a:rPr>
              <a:t>6</a:t>
            </a:r>
            <a:r>
              <a:rPr lang="zh-CN" altLang="en-US" sz="1200" b="1">
                <a:latin typeface="+mj-ea"/>
                <a:ea typeface="+mj-ea"/>
                <a:cs typeface="华文行楷"/>
              </a:rPr>
              <a:t>个月收费明细）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b="1">
              <a:latin typeface="+mj-ea"/>
              <a:ea typeface="+mj-ea"/>
            </a:endParaRPr>
          </a:p>
        </p:txBody>
      </p:sp>
      <p:graphicFrame>
        <p:nvGraphicFramePr>
          <p:cNvPr id="66564" name="Table 66563"/>
          <p:cNvGraphicFramePr/>
          <p:nvPr>
            <p:extLst>
              <p:ext uri="{D42A27DB-BD31-4B8C-83A1-F6EECF244321}">
                <p14:modId xmlns:p14="http://schemas.microsoft.com/office/powerpoint/2010/main" xmlns="" val="1703893177"/>
              </p:ext>
            </p:extLst>
          </p:nvPr>
        </p:nvGraphicFramePr>
        <p:xfrm>
          <a:off x="533400" y="1276350"/>
          <a:ext cx="4932363" cy="3246118"/>
        </p:xfrm>
        <a:graphic>
          <a:graphicData uri="http://schemas.openxmlformats.org/drawingml/2006/table">
            <a:tbl>
              <a:tblPr/>
              <a:tblGrid>
                <a:gridCol w="320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2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报名费</a:t>
                      </a:r>
                      <a:endParaRPr lang="en-SG" altLang="x-none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S$535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6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en-US" sz="1200" dirty="0">
                        <a:solidFill>
                          <a:srgbClr val="595959"/>
                        </a:solidFill>
                        <a:latin typeface="+mn-ea"/>
                        <a:ea typeface="+mn-ea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en-US" sz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华文行楷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9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课程费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S$8700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管理费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S$700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学费保险行政手续费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S$306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医疗保险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材料费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S$300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本校考试费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S$400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学费小计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S$10506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6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政府消费税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S$735.42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235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学费总计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S$11241.42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常见问题解答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69635" name="Text Placeholder 9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7696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政府中学预备课程（中一到中三）（</a:t>
            </a:r>
            <a:r>
              <a:rPr lang="en-US" altLang="zh-CN" sz="1200" b="1">
                <a:latin typeface="+mj-ea"/>
                <a:ea typeface="+mj-ea"/>
                <a:cs typeface="华文行楷"/>
              </a:rPr>
              <a:t>6</a:t>
            </a:r>
            <a:r>
              <a:rPr lang="zh-CN" altLang="en-US" sz="1200" b="1">
                <a:latin typeface="+mj-ea"/>
                <a:ea typeface="+mj-ea"/>
                <a:cs typeface="华文行楷"/>
              </a:rPr>
              <a:t>个月收费明细）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zh-CN" altLang="en-US" sz="1200" b="1">
              <a:latin typeface="+mj-ea"/>
              <a:ea typeface="+mj-ea"/>
            </a:endParaRPr>
          </a:p>
        </p:txBody>
      </p:sp>
      <p:graphicFrame>
        <p:nvGraphicFramePr>
          <p:cNvPr id="67588" name="Table 67587"/>
          <p:cNvGraphicFramePr/>
          <p:nvPr>
            <p:extLst>
              <p:ext uri="{D42A27DB-BD31-4B8C-83A1-F6EECF244321}">
                <p14:modId xmlns:p14="http://schemas.microsoft.com/office/powerpoint/2010/main" xmlns="" val="3608342905"/>
              </p:ext>
            </p:extLst>
          </p:nvPr>
        </p:nvGraphicFramePr>
        <p:xfrm>
          <a:off x="533400" y="1276350"/>
          <a:ext cx="4932363" cy="3246438"/>
        </p:xfrm>
        <a:graphic>
          <a:graphicData uri="http://schemas.openxmlformats.org/drawingml/2006/table">
            <a:tbl>
              <a:tblPr/>
              <a:tblGrid>
                <a:gridCol w="320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2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报名费</a:t>
                      </a:r>
                      <a:endParaRPr lang="en-SG" altLang="x-none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S$535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6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en-US" sz="1200" dirty="0">
                        <a:solidFill>
                          <a:srgbClr val="595959"/>
                        </a:solidFill>
                        <a:latin typeface="+mn-ea"/>
                        <a:ea typeface="+mn-ea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en-US" sz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华文行楷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9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课程费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S$6900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管理费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S$700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学费保险行政手续费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S$252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医疗保险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材料费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S$300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本校考试费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S$400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学费小计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S$8652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6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政府消费税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S$605.64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6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学费总计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S$9257.64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09612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常见问题解答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70659" name="Text Placeholder 9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742998"/>
            <a:ext cx="72390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+mj-ea"/>
                <a:ea typeface="+mj-ea"/>
                <a:cs typeface="华文行楷"/>
              </a:rPr>
              <a:t>剑桥</a:t>
            </a:r>
            <a:r>
              <a:rPr lang="en-SG" altLang="zh-CN" sz="1200" b="1" dirty="0">
                <a:latin typeface="+mj-ea"/>
                <a:ea typeface="+mj-ea"/>
                <a:cs typeface="华文行楷"/>
              </a:rPr>
              <a:t>“O”</a:t>
            </a:r>
            <a:r>
              <a:rPr lang="zh-CN" altLang="en-US" sz="1200" b="1" dirty="0">
                <a:latin typeface="+mj-ea"/>
                <a:ea typeface="+mj-ea"/>
                <a:cs typeface="华文行楷"/>
              </a:rPr>
              <a:t>水准考试预备课程的学费构成</a:t>
            </a:r>
            <a:r>
              <a:rPr lang="en-US" altLang="zh-CN" sz="1200" b="1" dirty="0">
                <a:latin typeface="+mj-ea"/>
                <a:ea typeface="+mj-ea"/>
                <a:cs typeface="华文行楷"/>
              </a:rPr>
              <a:t> </a:t>
            </a:r>
            <a:r>
              <a:rPr lang="zh-CN" altLang="en-US" sz="1200" b="1" dirty="0">
                <a:latin typeface="+mj-ea"/>
                <a:ea typeface="+mj-ea"/>
                <a:cs typeface="华文行楷"/>
              </a:rPr>
              <a:t>（</a:t>
            </a:r>
            <a:r>
              <a:rPr lang="en-US" altLang="zh-CN" sz="1200" b="1" dirty="0">
                <a:latin typeface="+mj-ea"/>
                <a:ea typeface="+mj-ea"/>
                <a:cs typeface="华文行楷"/>
              </a:rPr>
              <a:t>12</a:t>
            </a:r>
            <a:r>
              <a:rPr lang="zh-CN" altLang="en-US" sz="1200" b="1" dirty="0">
                <a:latin typeface="+mj-ea"/>
                <a:ea typeface="+mj-ea"/>
                <a:cs typeface="华文行楷"/>
              </a:rPr>
              <a:t>个月收费明细）</a:t>
            </a:r>
            <a:endParaRPr lang="en-US" altLang="en-US" sz="1200" b="1" dirty="0">
              <a:latin typeface="+mj-ea"/>
              <a:ea typeface="+mj-ea"/>
              <a:cs typeface="华文行楷"/>
            </a:endParaRPr>
          </a:p>
        </p:txBody>
      </p:sp>
      <p:graphicFrame>
        <p:nvGraphicFramePr>
          <p:cNvPr id="68612" name="Table 68611"/>
          <p:cNvGraphicFramePr/>
          <p:nvPr>
            <p:extLst>
              <p:ext uri="{D42A27DB-BD31-4B8C-83A1-F6EECF244321}">
                <p14:modId xmlns:p14="http://schemas.microsoft.com/office/powerpoint/2010/main" xmlns="" val="2709776583"/>
              </p:ext>
            </p:extLst>
          </p:nvPr>
        </p:nvGraphicFramePr>
        <p:xfrm>
          <a:off x="609704" y="971592"/>
          <a:ext cx="4932363" cy="3551238"/>
        </p:xfrm>
        <a:graphic>
          <a:graphicData uri="http://schemas.openxmlformats.org/drawingml/2006/table">
            <a:tbl>
              <a:tblPr/>
              <a:tblGrid>
                <a:gridCol w="320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2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报名费</a:t>
                      </a:r>
                      <a:endParaRPr lang="en-SG" altLang="x-none" sz="12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S$535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6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en-US" sz="1200" dirty="0">
                        <a:solidFill>
                          <a:srgbClr val="595959"/>
                        </a:solidFill>
                        <a:latin typeface="+mn-ea"/>
                        <a:ea typeface="+mn-ea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altLang="en-US" sz="1200" dirty="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华文行楷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9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课程费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S$12000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管理费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S$970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学费保险行政手续费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S$428.1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实验费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S$600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1317499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医疗保险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材料费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S$600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本校考试费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S$500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学费小计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S$15198.1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6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政府消费税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S$1079.92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6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12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学费总计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华文行楷"/>
                        </a:rPr>
                        <a:t>S$16278.02</a:t>
                      </a:r>
                    </a:p>
                  </a:txBody>
                  <a:tcPr marT="45719" marB="45719" anchor="ctr">
                    <a:lnL>
                      <a:noFill/>
                    </a:lnL>
                    <a:lnR>
                      <a:noFill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0692" name="TextBox 1"/>
          <p:cNvSpPr txBox="1">
            <a:spLocks noChangeArrowheads="1"/>
          </p:cNvSpPr>
          <p:nvPr/>
        </p:nvSpPr>
        <p:spPr bwMode="auto">
          <a:xfrm>
            <a:off x="990694" y="4599396"/>
            <a:ext cx="5334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华文行楷"/>
              </a:rPr>
              <a:t>*以上费用不包括任何校外收费，如“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华文行楷"/>
              </a:rPr>
              <a:t>O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华文行楷"/>
              </a:rPr>
              <a:t>”水准考试费、医疗体检费等。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214302"/>
            <a:ext cx="2362246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新加坡国情概览</a:t>
            </a:r>
            <a:endParaRPr lang="en-JM" altLang="en-US" dirty="0">
              <a:latin typeface="+mj-ea"/>
              <a:ea typeface="+mj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42910" y="928676"/>
          <a:ext cx="7358113" cy="3938615"/>
        </p:xfrm>
        <a:graphic>
          <a:graphicData uri="http://schemas.openxmlformats.org/drawingml/2006/table">
            <a:tbl>
              <a:tblPr/>
              <a:tblGrid>
                <a:gridCol w="1471279"/>
                <a:gridCol w="1927165"/>
                <a:gridCol w="1346082"/>
                <a:gridCol w="1141447"/>
                <a:gridCol w="1472140"/>
              </a:tblGrid>
              <a:tr h="151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b="1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项目名称</a:t>
                      </a:r>
                      <a:endParaRPr lang="en-SG" sz="900" b="1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b="1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申请条件</a:t>
                      </a:r>
                      <a:endParaRPr lang="en-SG" sz="900" b="1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b="1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费用</a:t>
                      </a:r>
                      <a:endParaRPr lang="en-SG" sz="900" b="1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b="1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享有政策</a:t>
                      </a:r>
                      <a:endParaRPr lang="en-SG" sz="900" b="1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b="1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移民选项</a:t>
                      </a:r>
                      <a:endParaRPr lang="en-SG" sz="900" b="1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*</a:t>
                      </a:r>
                      <a:r>
                        <a:rPr lang="zh-CN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全球商业投资者计划</a:t>
                      </a:r>
                      <a:r>
                        <a:rPr lang="en-SG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GIP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自身企业主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下一代企业主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快速增长企业创始人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家族理财办公室负责人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2500</a:t>
                      </a:r>
                      <a:r>
                        <a:rPr lang="zh-CN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万新币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直接</a:t>
                      </a:r>
                      <a:r>
                        <a:rPr lang="zh-CN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获取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可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申请公民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永久居民</a:t>
                      </a:r>
                      <a:r>
                        <a:rPr lang="en-SG" sz="9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PR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EP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SP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Student's Pass  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参加至少一次国考，在新加坡学习不少于两年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申请公民</a:t>
                      </a:r>
                      <a:endParaRPr lang="en-SG" sz="8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可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申请公民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自顾准证</a:t>
                      </a:r>
                      <a:r>
                        <a:rPr lang="en-SG" sz="9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PEP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申请前薪水要求</a:t>
                      </a:r>
                      <a:r>
                        <a:rPr lang="en-SG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18000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每个月薪水</a:t>
                      </a:r>
                      <a:r>
                        <a:rPr lang="en-SG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14400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申请绿卡</a:t>
                      </a:r>
                      <a:endParaRPr lang="en-SG" sz="8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准证持有</a:t>
                      </a:r>
                      <a:r>
                        <a:rPr lang="en-SG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</a:t>
                      </a:r>
                      <a:r>
                        <a:rPr lang="zh-CN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年可申请绿卡</a:t>
                      </a:r>
                      <a:endParaRPr lang="en-SG" sz="8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4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创业准证</a:t>
                      </a:r>
                      <a:r>
                        <a:rPr lang="en-SG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EP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公司注册少于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6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个月或者新创立公司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创业者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-10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万新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孵化器创立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科技公司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创新者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有专利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和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ASTART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有合作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行业专家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投资者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高管经验不少于</a:t>
                      </a:r>
                      <a:r>
                        <a:rPr lang="en-SG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8</a:t>
                      </a: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年并投资本地公司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10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万新币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持有准证</a:t>
                      </a: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年可申请绿卡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就业准证</a:t>
                      </a:r>
                      <a:r>
                        <a:rPr lang="en-SG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EP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工作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固定薪水</a:t>
                      </a:r>
                      <a:r>
                        <a:rPr lang="en-SG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4500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金融业薪水</a:t>
                      </a:r>
                      <a:r>
                        <a:rPr lang="en-SG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5000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本科学历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薪水</a:t>
                      </a: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6000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可以为家人申请家属准证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准证持有</a:t>
                      </a: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年可申请绿卡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技术准证</a:t>
                      </a:r>
                      <a:r>
                        <a:rPr lang="en-SG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SP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中等技能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固定薪水要求</a:t>
                      </a:r>
                      <a:r>
                        <a:rPr lang="en-SG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2500</a:t>
                      </a: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新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本科文凭或这大专文凭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有相关工作经验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固定薪水</a:t>
                      </a: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6000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可申请家属准证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准证持有</a:t>
                      </a: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年可申请绿卡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4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b="1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学生签证</a:t>
                      </a:r>
                      <a:r>
                        <a:rPr lang="en-SG" sz="900" b="1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b="1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低年龄段</a:t>
                      </a:r>
                      <a:endParaRPr lang="en-SG" sz="900" b="1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汉桥学院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6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AEIS</a:t>
                      </a:r>
                      <a:r>
                        <a:rPr lang="zh-CN" altLang="en-US" sz="6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、</a:t>
                      </a:r>
                      <a:r>
                        <a:rPr lang="en-SG" sz="6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O</a:t>
                      </a:r>
                      <a:r>
                        <a:rPr lang="zh-CN" sz="6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水准</a:t>
                      </a:r>
                      <a:endParaRPr lang="en-US" altLang="zh-CN" sz="600" dirty="0" smtClean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参加至少一次国考，在新加坡学习不少于两年</a:t>
                      </a:r>
                      <a:endParaRPr lang="en-SG" sz="7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在新加坡留学不少于</a:t>
                      </a: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2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参加过至少</a:t>
                      </a:r>
                      <a:r>
                        <a:rPr lang="en-SG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次国考，在校期间可申请绿卡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4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学生签证</a:t>
                      </a:r>
                      <a:r>
                        <a:rPr lang="en-SG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9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高年龄段</a:t>
                      </a:r>
                      <a:endParaRPr lang="en-SG" sz="9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本科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6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硕士</a:t>
                      </a:r>
                      <a:endParaRPr lang="en-SG" sz="70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-</a:t>
                      </a: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就业申请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 dirty="0" err="1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Epass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800" dirty="0" err="1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Spass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工作</a:t>
                      </a:r>
                      <a:r>
                        <a:rPr lang="en-SG" altLang="zh-CN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1-2</a:t>
                      </a:r>
                      <a:r>
                        <a:rPr lang="zh-CN" altLang="en-US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年</a:t>
                      </a:r>
                      <a:r>
                        <a:rPr lang="zh-CN" sz="800" dirty="0" smtClean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后</a:t>
                      </a:r>
                      <a:r>
                        <a:rPr lang="zh-CN" sz="800" dirty="0"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可以申请绿卡</a:t>
                      </a:r>
                      <a:endParaRPr lang="en-SG" sz="800" dirty="0"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44174" marR="44174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5179874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常见问题解答</a:t>
            </a: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71683" name="Text Placeholder 8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57200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>
                <a:latin typeface="+mj-ea"/>
                <a:ea typeface="+mj-ea"/>
                <a:cs typeface="华文行楷"/>
              </a:rPr>
              <a:t>学生住宿问题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200" b="1">
              <a:latin typeface="+mj-ea"/>
              <a:ea typeface="+mj-ea"/>
            </a:endParaRPr>
          </a:p>
        </p:txBody>
      </p:sp>
      <p:sp>
        <p:nvSpPr>
          <p:cNvPr id="71684" name="Text Placeholder 4"/>
          <p:cNvSpPr txBox="1">
            <a:spLocks noChangeArrowheads="1"/>
          </p:cNvSpPr>
          <p:nvPr/>
        </p:nvSpPr>
        <p:spPr bwMode="auto">
          <a:xfrm>
            <a:off x="5943600" y="2341563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JM" altLang="en-US" sz="1100">
              <a:solidFill>
                <a:srgbClr val="595959"/>
              </a:solidFill>
            </a:endParaRPr>
          </a:p>
        </p:txBody>
      </p:sp>
      <p:sp>
        <p:nvSpPr>
          <p:cNvPr id="71685" name="Text Placeholder 4"/>
          <p:cNvSpPr txBox="1">
            <a:spLocks noChangeArrowheads="1"/>
          </p:cNvSpPr>
          <p:nvPr/>
        </p:nvSpPr>
        <p:spPr bwMode="auto">
          <a:xfrm>
            <a:off x="5943600" y="2952750"/>
            <a:ext cx="243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JM" altLang="en-US" sz="1100">
              <a:solidFill>
                <a:srgbClr val="595959"/>
              </a:solidFill>
            </a:endParaRPr>
          </a:p>
        </p:txBody>
      </p:sp>
      <p:sp>
        <p:nvSpPr>
          <p:cNvPr id="71686" name="Text Placeholder 4"/>
          <p:cNvSpPr txBox="1">
            <a:spLocks noChangeArrowheads="1"/>
          </p:cNvSpPr>
          <p:nvPr/>
        </p:nvSpPr>
        <p:spPr bwMode="auto">
          <a:xfrm>
            <a:off x="5943600" y="3562350"/>
            <a:ext cx="243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JM" altLang="en-US" sz="1100">
              <a:solidFill>
                <a:srgbClr val="595959"/>
              </a:solidFill>
            </a:endParaRPr>
          </a:p>
        </p:txBody>
      </p:sp>
      <p:sp>
        <p:nvSpPr>
          <p:cNvPr id="71687" name="Text Placeholder 4"/>
          <p:cNvSpPr txBox="1">
            <a:spLocks noChangeArrowheads="1"/>
          </p:cNvSpPr>
          <p:nvPr/>
        </p:nvSpPr>
        <p:spPr bwMode="auto">
          <a:xfrm>
            <a:off x="5946775" y="1719263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JM" altLang="en-US" sz="1100">
              <a:solidFill>
                <a:srgbClr val="595959"/>
              </a:solidFill>
            </a:endParaRPr>
          </a:p>
        </p:txBody>
      </p:sp>
      <p:sp>
        <p:nvSpPr>
          <p:cNvPr id="71688" name="Rectangle 3"/>
          <p:cNvSpPr>
            <a:spLocks noChangeArrowheads="1"/>
          </p:cNvSpPr>
          <p:nvPr/>
        </p:nvSpPr>
        <p:spPr bwMode="auto">
          <a:xfrm>
            <a:off x="5918200" y="1687513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dirty="0">
                <a:latin typeface="+mn-ea"/>
                <a:ea typeface="+mn-ea"/>
                <a:cs typeface="华文行楷"/>
              </a:rPr>
              <a:t>国际学生公寓</a:t>
            </a:r>
            <a:endParaRPr lang="en-JM" altLang="en-US" dirty="0">
              <a:solidFill>
                <a:srgbClr val="595959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71689" name="Rectangle 4"/>
          <p:cNvSpPr>
            <a:spLocks noChangeArrowheads="1"/>
          </p:cNvSpPr>
          <p:nvPr/>
        </p:nvSpPr>
        <p:spPr bwMode="auto">
          <a:xfrm>
            <a:off x="5929313" y="2282825"/>
            <a:ext cx="157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>
                <a:latin typeface="+mn-ea"/>
                <a:ea typeface="+mn-ea"/>
                <a:cs typeface="华文行楷"/>
              </a:rPr>
              <a:t>洋房学生公寓</a:t>
            </a:r>
            <a:endParaRPr lang="en-JM" altLang="en-US">
              <a:solidFill>
                <a:srgbClr val="595959"/>
              </a:solidFill>
              <a:latin typeface="+mn-ea"/>
              <a:ea typeface="+mn-ea"/>
              <a:cs typeface="华文行楷"/>
            </a:endParaRPr>
          </a:p>
        </p:txBody>
      </p:sp>
      <p:sp>
        <p:nvSpPr>
          <p:cNvPr id="71690" name="Rectangle 5"/>
          <p:cNvSpPr>
            <a:spLocks noChangeArrowheads="1"/>
          </p:cNvSpPr>
          <p:nvPr/>
        </p:nvSpPr>
        <p:spPr bwMode="auto">
          <a:xfrm>
            <a:off x="5964238" y="293211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>
                <a:latin typeface="+mn-ea"/>
                <a:ea typeface="+mn-ea"/>
                <a:cs typeface="华文行楷"/>
              </a:rPr>
              <a:t>政府组屋</a:t>
            </a:r>
            <a:endParaRPr lang="en-JM" altLang="en-US">
              <a:solidFill>
                <a:srgbClr val="595959"/>
              </a:solidFill>
              <a:latin typeface="+mn-ea"/>
              <a:ea typeface="+mn-ea"/>
              <a:cs typeface="华文行楷"/>
            </a:endParaRPr>
          </a:p>
          <a:p>
            <a:endParaRPr lang="zh-CN" altLang="en-US">
              <a:latin typeface="+mn-ea"/>
              <a:ea typeface="+mn-ea"/>
            </a:endParaRP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5943600" y="35464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>
                <a:latin typeface="+mn-ea"/>
                <a:ea typeface="+mn-ea"/>
                <a:cs typeface="华文行楷"/>
              </a:rPr>
              <a:t>私人公寓</a:t>
            </a:r>
          </a:p>
        </p:txBody>
      </p:sp>
      <p:pic>
        <p:nvPicPr>
          <p:cNvPr id="71692" name="Picture 4"/>
          <p:cNvPicPr>
            <a:picLocks noGrp="1" noChangeAspect="1" noChangeArrowheads="1"/>
          </p:cNvPicPr>
          <p:nvPr>
            <p:ph type="pic" sz="quarter" idx="5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0" b="7100"/>
          <a:stretch>
            <a:fillRect/>
          </a:stretch>
        </p:blipFill>
        <p:spPr/>
      </p:pic>
      <p:pic>
        <p:nvPicPr>
          <p:cNvPr id="71693" name="Picture 3"/>
          <p:cNvPicPr>
            <a:picLocks noGrp="1" noChangeAspect="1" noChangeArrowheads="1"/>
          </p:cNvPicPr>
          <p:nvPr>
            <p:ph type="pic" sz="quarter" idx="5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85" b="6985"/>
          <a:stretch>
            <a:fillRect/>
          </a:stretch>
        </p:blipFill>
        <p:spPr>
          <a:xfrm>
            <a:off x="2760663" y="1581150"/>
            <a:ext cx="2133600" cy="1219200"/>
          </a:xfrm>
        </p:spPr>
      </p:pic>
      <p:pic>
        <p:nvPicPr>
          <p:cNvPr id="71694" name="Picture 1"/>
          <p:cNvPicPr>
            <a:picLocks noGrp="1" noChangeAspect="1" noChangeArrowheads="1"/>
          </p:cNvPicPr>
          <p:nvPr>
            <p:ph type="pic" sz="quarter" idx="5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0" b="7100"/>
          <a:stretch>
            <a:fillRect/>
          </a:stretch>
        </p:blipFill>
        <p:spPr>
          <a:xfrm>
            <a:off x="533400" y="2876550"/>
            <a:ext cx="2133600" cy="1286468"/>
          </a:xfrm>
        </p:spPr>
      </p:pic>
      <p:pic>
        <p:nvPicPr>
          <p:cNvPr id="71695" name="Picture 2"/>
          <p:cNvPicPr>
            <a:picLocks noGrp="1" noChangeAspect="1" noChangeArrowheads="1"/>
          </p:cNvPicPr>
          <p:nvPr>
            <p:ph type="pic" sz="quarter" idx="5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63"/>
          <a:stretch/>
        </p:blipFill>
        <p:spPr>
          <a:xfrm>
            <a:off x="2761869" y="2885440"/>
            <a:ext cx="2114923" cy="1286468"/>
          </a:xfrm>
        </p:spPr>
      </p:pic>
      <p:sp>
        <p:nvSpPr>
          <p:cNvPr id="71696" name="TextBox 14"/>
          <p:cNvSpPr txBox="1">
            <a:spLocks noChangeArrowheads="1"/>
          </p:cNvSpPr>
          <p:nvPr/>
        </p:nvSpPr>
        <p:spPr bwMode="auto">
          <a:xfrm>
            <a:off x="5257800" y="16573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1</a:t>
            </a:r>
          </a:p>
        </p:txBody>
      </p:sp>
      <p:sp>
        <p:nvSpPr>
          <p:cNvPr id="71697" name="TextBox 14"/>
          <p:cNvSpPr txBox="1">
            <a:spLocks noChangeArrowheads="1"/>
          </p:cNvSpPr>
          <p:nvPr/>
        </p:nvSpPr>
        <p:spPr bwMode="auto">
          <a:xfrm>
            <a:off x="5257800" y="22669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2</a:t>
            </a:r>
          </a:p>
        </p:txBody>
      </p:sp>
      <p:sp>
        <p:nvSpPr>
          <p:cNvPr id="71698" name="TextBox 14"/>
          <p:cNvSpPr txBox="1">
            <a:spLocks noChangeArrowheads="1"/>
          </p:cNvSpPr>
          <p:nvPr/>
        </p:nvSpPr>
        <p:spPr bwMode="auto">
          <a:xfrm>
            <a:off x="5257800" y="28765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3</a:t>
            </a:r>
          </a:p>
        </p:txBody>
      </p:sp>
      <p:sp>
        <p:nvSpPr>
          <p:cNvPr id="71699" name="TextBox 14"/>
          <p:cNvSpPr txBox="1">
            <a:spLocks noChangeArrowheads="1"/>
          </p:cNvSpPr>
          <p:nvPr/>
        </p:nvSpPr>
        <p:spPr bwMode="auto">
          <a:xfrm>
            <a:off x="5257800" y="3486150"/>
            <a:ext cx="67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JM" altLang="en-US" sz="2000">
                <a:solidFill>
                  <a:schemeClr val="accent1"/>
                </a:solidFill>
                <a:latin typeface="Open Sans" charset="0"/>
              </a:rPr>
              <a:t>4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Placeholder 4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96" b="779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-36513" y="1047750"/>
            <a:ext cx="9180513" cy="1447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华文行楷"/>
                <a:sym typeface="SimSun" panose="02010600030101010101" pitchFamily="2" charset="-122"/>
              </a:rPr>
              <a:t>现场提问环节</a:t>
            </a:r>
            <a:endParaRPr lang="en-US" altLang="en-US" sz="2400" b="1" dirty="0">
              <a:solidFill>
                <a:schemeClr val="bg1"/>
              </a:solidFill>
              <a:latin typeface="+mj-ea"/>
              <a:ea typeface="+mj-ea"/>
              <a:cs typeface="华文行楷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title"/>
          </p:nvPr>
        </p:nvSpPr>
        <p:spPr>
          <a:xfrm>
            <a:off x="304810" y="438150"/>
            <a:ext cx="3886200" cy="85725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+mj-ea"/>
                <a:ea typeface="+mj-ea"/>
                <a:cs typeface="华文行楷"/>
              </a:rPr>
              <a:t>全球</a:t>
            </a:r>
            <a:r>
              <a:rPr lang="en-US" altLang="zh-CN" dirty="0">
                <a:latin typeface="+mj-ea"/>
                <a:ea typeface="+mj-ea"/>
                <a:cs typeface="华文行楷"/>
              </a:rPr>
              <a:t>10</a:t>
            </a:r>
            <a:r>
              <a:rPr lang="zh-CN" altLang="en-US" dirty="0">
                <a:latin typeface="+mj-ea"/>
                <a:ea typeface="+mj-ea"/>
                <a:cs typeface="华文行楷"/>
              </a:rPr>
              <a:t>大最安全城市排行榜</a:t>
            </a:r>
            <a:r>
              <a:rPr lang="zh-CN" altLang="en-US" dirty="0">
                <a:latin typeface="+mj-ea"/>
                <a:ea typeface="+mj-ea"/>
              </a:rPr>
              <a:t/>
            </a:r>
            <a:br>
              <a:rPr lang="zh-CN" altLang="en-US" dirty="0">
                <a:latin typeface="+mj-ea"/>
                <a:ea typeface="+mj-ea"/>
              </a:rPr>
            </a:br>
            <a:endParaRPr lang="en-JM" altLang="en-US" dirty="0">
              <a:latin typeface="+mj-ea"/>
              <a:ea typeface="+mj-ea"/>
            </a:endParaRPr>
          </a:p>
        </p:txBody>
      </p:sp>
      <p:sp>
        <p:nvSpPr>
          <p:cNvPr id="25603" name="Text Placeholder 4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380978" y="876300"/>
            <a:ext cx="5029200" cy="3238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+mj-ea"/>
                <a:ea typeface="+mj-ea"/>
                <a:cs typeface="华文行楷"/>
              </a:rPr>
              <a:t>新加坡国情概览</a:t>
            </a:r>
            <a:endParaRPr lang="en-US" altLang="en-US" sz="1200" b="1" dirty="0">
              <a:latin typeface="+mj-ea"/>
              <a:ea typeface="+mj-ea"/>
              <a:cs typeface="华文行楷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JM" altLang="en-US" sz="1200" b="1" dirty="0">
              <a:latin typeface="+mj-ea"/>
              <a:ea typeface="+mj-ea"/>
              <a:cs typeface="华文行楷"/>
            </a:endParaRPr>
          </a:p>
        </p:txBody>
      </p:sp>
      <p:sp>
        <p:nvSpPr>
          <p:cNvPr id="25604" name="TextBox 29"/>
          <p:cNvSpPr txBox="1">
            <a:spLocks noChangeArrowheads="1"/>
          </p:cNvSpPr>
          <p:nvPr/>
        </p:nvSpPr>
        <p:spPr bwMode="auto">
          <a:xfrm>
            <a:off x="3713163" y="4054475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000">
              <a:solidFill>
                <a:srgbClr val="595959"/>
              </a:solidFill>
            </a:endParaRPr>
          </a:p>
        </p:txBody>
      </p:sp>
      <p:sp>
        <p:nvSpPr>
          <p:cNvPr id="25605" name="Rectangle 1"/>
          <p:cNvSpPr>
            <a:spLocks noChangeArrowheads="1"/>
          </p:cNvSpPr>
          <p:nvPr/>
        </p:nvSpPr>
        <p:spPr bwMode="auto">
          <a:xfrm>
            <a:off x="5791168" y="4476700"/>
            <a:ext cx="30572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（资料来源：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经济学人智库</a:t>
            </a:r>
            <a:r>
              <a:rPr lang="en-SG" altLang="zh-CN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EIU 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2019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年全球安全城市指数调查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）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3BB07AF-9DF9-4EAD-B737-CE15983A7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41" r="3894" b="7264"/>
          <a:stretch/>
        </p:blipFill>
        <p:spPr bwMode="auto">
          <a:xfrm>
            <a:off x="304912" y="1200186"/>
            <a:ext cx="2753368" cy="29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95ECFCD5-33EB-455A-A74C-AE4A01184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8" t="2123" r="2098" b="7264"/>
          <a:stretch/>
        </p:blipFill>
        <p:spPr bwMode="auto">
          <a:xfrm>
            <a:off x="3156512" y="1200150"/>
            <a:ext cx="2710854" cy="29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xmlns="" id="{BE877B1E-8B38-42C4-98AA-A432090F8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3" t="3531" r="2943" b="7894"/>
          <a:stretch/>
        </p:blipFill>
        <p:spPr bwMode="auto">
          <a:xfrm>
            <a:off x="6019295" y="1214886"/>
            <a:ext cx="2710854" cy="29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ustom 158">
      <a:dk1>
        <a:sysClr val="windowText" lastClr="000000"/>
      </a:dk1>
      <a:lt1>
        <a:sysClr val="window" lastClr="FFFFFF"/>
      </a:lt1>
      <a:dk2>
        <a:srgbClr val="363D43"/>
      </a:dk2>
      <a:lt2>
        <a:srgbClr val="EEECE1"/>
      </a:lt2>
      <a:accent1>
        <a:srgbClr val="ED3645"/>
      </a:accent1>
      <a:accent2>
        <a:srgbClr val="424C53"/>
      </a:accent2>
      <a:accent3>
        <a:srgbClr val="BC2C39"/>
      </a:accent3>
      <a:accent4>
        <a:srgbClr val="819EBF"/>
      </a:accent4>
      <a:accent5>
        <a:srgbClr val="385E8A"/>
      </a:accent5>
      <a:accent6>
        <a:srgbClr val="576A7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34">
      <a:dk1>
        <a:srgbClr val="0B0B0B"/>
      </a:dk1>
      <a:lt1>
        <a:srgbClr val="FFFFFF"/>
      </a:lt1>
      <a:dk2>
        <a:srgbClr val="A8AFB9"/>
      </a:dk2>
      <a:lt2>
        <a:srgbClr val="FFFFFF"/>
      </a:lt2>
      <a:accent1>
        <a:srgbClr val="D21D45"/>
      </a:accent1>
      <a:accent2>
        <a:srgbClr val="E21D45"/>
      </a:accent2>
      <a:accent3>
        <a:srgbClr val="DA4A40"/>
      </a:accent3>
      <a:accent4>
        <a:srgbClr val="E9643D"/>
      </a:accent4>
      <a:accent5>
        <a:srgbClr val="F87D3A"/>
      </a:accent5>
      <a:accent6>
        <a:srgbClr val="A5ADB6"/>
      </a:accent6>
      <a:hlink>
        <a:srgbClr val="0070C0"/>
      </a:hlink>
      <a:folHlink>
        <a:srgbClr val="16B0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Pages>0</Pages>
  <Words>4867</Words>
  <Characters>0</Characters>
  <Application>Microsoft Office PowerPoint</Application>
  <DocSecurity>0</DocSecurity>
  <PresentationFormat>全屏显示(16:9)</PresentationFormat>
  <Lines>0</Lines>
  <Paragraphs>1176</Paragraphs>
  <Slides>81</Slides>
  <Notes>21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81</vt:i4>
      </vt:variant>
    </vt:vector>
  </HeadingPairs>
  <TitlesOfParts>
    <vt:vector size="83" baseType="lpstr">
      <vt:lpstr>Office Theme</vt:lpstr>
      <vt:lpstr>1_Office Theme</vt:lpstr>
      <vt:lpstr>幻灯片 1</vt:lpstr>
      <vt:lpstr>家长常见关心问题</vt:lpstr>
      <vt:lpstr>幻灯片 3</vt:lpstr>
      <vt:lpstr>新加坡国情概览</vt:lpstr>
      <vt:lpstr>新加坡国情概览</vt:lpstr>
      <vt:lpstr>新加坡国情概览</vt:lpstr>
      <vt:lpstr>新加坡国情概览</vt:lpstr>
      <vt:lpstr>新加坡国情概览</vt:lpstr>
      <vt:lpstr>全球10大最安全城市排行榜 </vt:lpstr>
      <vt:lpstr>2019年全球最具竞争力10大城市 </vt:lpstr>
      <vt:lpstr>2020年全球最具竞争力前五大特质 </vt:lpstr>
      <vt:lpstr>全世界最适合儿童成长的国家</vt:lpstr>
      <vt:lpstr>全球食品安全排名世界第一</vt:lpstr>
      <vt:lpstr>全球最佳创新排行亚洲第一 </vt:lpstr>
      <vt:lpstr>教育素质全球排名 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新加坡公立教育简介</vt:lpstr>
      <vt:lpstr>幻灯片 24</vt:lpstr>
      <vt:lpstr>新加坡公立教育简介</vt:lpstr>
      <vt:lpstr>新加坡学生在国际比赛中的表现</vt:lpstr>
      <vt:lpstr>新加坡公立教育简介</vt:lpstr>
      <vt:lpstr>新加坡公立教育简介</vt:lpstr>
      <vt:lpstr>新加坡公立教育简介</vt:lpstr>
      <vt:lpstr>新加坡公立教育简介</vt:lpstr>
      <vt:lpstr>新加坡公立教育简介</vt:lpstr>
      <vt:lpstr>新加坡公立教育简介</vt:lpstr>
      <vt:lpstr>新加坡公立教育简介</vt:lpstr>
      <vt:lpstr>幻灯片 34</vt:lpstr>
      <vt:lpstr>幻灯片 35</vt:lpstr>
      <vt:lpstr>幻灯片 36</vt:lpstr>
      <vt:lpstr>幻灯片 37</vt:lpstr>
      <vt:lpstr>幻灯片 38</vt:lpstr>
      <vt:lpstr>每一个孩子都是天才，如果只用爬树来考核能力的话，那么金鱼就是无能了</vt:lpstr>
      <vt:lpstr>新加坡公立教育简介</vt:lpstr>
      <vt:lpstr>新加坡公立教育简介</vt:lpstr>
      <vt:lpstr>新加坡公立教育简介</vt:lpstr>
      <vt:lpstr>新加坡公立教育简介</vt:lpstr>
      <vt:lpstr>新加坡公立教育简介</vt:lpstr>
      <vt:lpstr>幻灯片 45</vt:lpstr>
      <vt:lpstr>接轨新加坡公立教育的路径</vt:lpstr>
      <vt:lpstr>接轨新加坡公立教育的路径</vt:lpstr>
      <vt:lpstr>接轨新加坡公立教育的路径</vt:lpstr>
      <vt:lpstr>接轨新加坡公立教育的路径</vt:lpstr>
      <vt:lpstr>接轨新加坡公立教育的路径</vt:lpstr>
      <vt:lpstr>幻灯片 51</vt:lpstr>
      <vt:lpstr>接轨新加坡公立教育的路径</vt:lpstr>
      <vt:lpstr>幻灯片 53</vt:lpstr>
      <vt:lpstr>新加坡公立教育预备课程说明</vt:lpstr>
      <vt:lpstr>新加坡公立教育预备课程说明</vt:lpstr>
      <vt:lpstr>新加坡公立教育预备课程说明</vt:lpstr>
      <vt:lpstr>新加坡公立教育预备课程说明</vt:lpstr>
      <vt:lpstr>幻灯片 58</vt:lpstr>
      <vt:lpstr>新加坡公立教育预备课程说明</vt:lpstr>
      <vt:lpstr>幻灯片 60</vt:lpstr>
      <vt:lpstr>在中国提前学习预备课程</vt:lpstr>
      <vt:lpstr>幻灯片 62</vt:lpstr>
      <vt:lpstr>新加坡汉桥学院-商学院简介</vt:lpstr>
      <vt:lpstr>商学院大专文凭（大一）</vt:lpstr>
      <vt:lpstr>商学院高级大专文凭（大二）</vt:lpstr>
      <vt:lpstr>商学院萨福克大学本科（大三）</vt:lpstr>
      <vt:lpstr>商学院萨福克大学MBA课程介绍</vt:lpstr>
      <vt:lpstr>商学院萨福克大学硕士课程介绍</vt:lpstr>
      <vt:lpstr>萨福克大学评分标准</vt:lpstr>
      <vt:lpstr>商学院萨福克大学上课安排</vt:lpstr>
      <vt:lpstr>商学院入学英文测试（TELP）</vt:lpstr>
      <vt:lpstr>幻灯片 72</vt:lpstr>
      <vt:lpstr>幻灯片 73</vt:lpstr>
      <vt:lpstr>幻灯片 74</vt:lpstr>
      <vt:lpstr>常见问题解答</vt:lpstr>
      <vt:lpstr>常见问题解答</vt:lpstr>
      <vt:lpstr>常见问题解答</vt:lpstr>
      <vt:lpstr>常见问题解答</vt:lpstr>
      <vt:lpstr>常见问题解答</vt:lpstr>
      <vt:lpstr>常见问题解答</vt:lpstr>
      <vt:lpstr>幻灯片 81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adrienne.reynolds</dc:creator>
  <cp:lastModifiedBy>LEO</cp:lastModifiedBy>
  <cp:revision>1128</cp:revision>
  <dcterms:created xsi:type="dcterms:W3CDTF">2013-04-14T18:18:29Z</dcterms:created>
  <dcterms:modified xsi:type="dcterms:W3CDTF">2022-01-11T06:55:58Z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1033-10.2.0.6020</vt:lpwstr>
  </property>
</Properties>
</file>